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33" r:id="rId2"/>
    <p:sldId id="336" r:id="rId3"/>
    <p:sldId id="343" r:id="rId4"/>
    <p:sldId id="337" r:id="rId5"/>
    <p:sldId id="344" r:id="rId6"/>
    <p:sldId id="345" r:id="rId7"/>
  </p:sldIdLst>
  <p:sldSz cx="9144000" cy="5715000" type="screen16x10"/>
  <p:notesSz cx="6797675" cy="9926638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AEEA4"/>
    <a:srgbClr val="F19797"/>
    <a:srgbClr val="B8E6BD"/>
    <a:srgbClr val="002060"/>
    <a:srgbClr val="000066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51" autoAdjust="0"/>
    <p:restoredTop sz="94660"/>
  </p:normalViewPr>
  <p:slideViewPr>
    <p:cSldViewPr snapToGrid="0">
      <p:cViewPr>
        <p:scale>
          <a:sx n="75" d="100"/>
          <a:sy n="75" d="100"/>
        </p:scale>
        <p:origin x="-420" y="-23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i="0" u="none" baseline="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i="0" u="none" baseline="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420688" y="744538"/>
            <a:ext cx="59563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i="0" u="none" baseline="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i="0" u="none" baseline="0"/>
            </a:lvl1pPr>
          </a:lstStyle>
          <a:p>
            <a:pPr>
              <a:defRPr/>
            </a:pPr>
            <a:fld id="{7F9A3957-D1AF-4504-BDD4-FB8552F860E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32032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B9C3472-8F42-4F04-A39E-BE0797882393}" type="slidenum">
              <a:rPr lang="hu-HU" b="0" i="0" u="none" baseline="0" smtClean="0"/>
              <a:pPr eaLnBrk="1" hangingPunct="1"/>
              <a:t>1</a:t>
            </a:fld>
            <a:endParaRPr lang="hu-HU" b="0" i="0" u="none" baseline="0" smtClean="0"/>
          </a:p>
        </p:txBody>
      </p:sp>
      <p:sp>
        <p:nvSpPr>
          <p:cNvPr id="92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0D62F-90EE-4A11-A048-FB147B0A0FE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31810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15098-58C4-4A9F-B80B-E69ABD49D4E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8156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A0883-701A-40AB-97F9-C78AF1B8F06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83736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EA392B-DFEF-404B-98A7-B438E4DFFD1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59798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6BBC4-D1CD-42EB-945D-0FB8631CC01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50942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2E4D2-E891-436A-94FA-F1BA84F0998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9865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474AF0-F8F9-46CF-8AB2-627CC61127D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94707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469363-68A2-45BF-B83F-9A18203439F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67374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9DE6E-B4DA-4826-86BA-8B9D0BA2CE8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27213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8C7DE-AE56-497C-8274-C8F501488E6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51927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B2572A-D306-423A-B493-3150C388022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046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3500"/>
            <a:ext cx="8229600" cy="377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5203825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i="0" u="none" baseline="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203825"/>
            <a:ext cx="2895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i="0" u="none" baseline="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5203825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i="0" u="none" baseline="0"/>
            </a:lvl1pPr>
          </a:lstStyle>
          <a:p>
            <a:pPr>
              <a:defRPr/>
            </a:pPr>
            <a:fld id="{77009F2F-6883-4542-BA5A-025CFCB08F7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2253740"/>
            <a:ext cx="9144000" cy="1274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lang="hu-HU" sz="3200" i="0" u="none" baseline="0" dirty="0">
                <a:solidFill>
                  <a:srgbClr val="003399"/>
                </a:solidFill>
              </a:rPr>
              <a:t>Fizikai </a:t>
            </a:r>
            <a:r>
              <a:rPr lang="hu-HU" sz="3200" i="0" u="none" baseline="0" dirty="0" smtClean="0">
                <a:solidFill>
                  <a:srgbClr val="003399"/>
                </a:solidFill>
              </a:rPr>
              <a:t>optika</a:t>
            </a:r>
          </a:p>
          <a:p>
            <a:pPr algn="ctr">
              <a:lnSpc>
                <a:spcPct val="120000"/>
              </a:lnSpc>
            </a:pPr>
            <a:r>
              <a:rPr lang="hu-HU" sz="3200" b="0" i="0" u="none" baseline="0" dirty="0" smtClean="0">
                <a:solidFill>
                  <a:srgbClr val="003399"/>
                </a:solidFill>
              </a:rPr>
              <a:t>(folytatás)</a:t>
            </a:r>
            <a:endParaRPr lang="hu-HU" sz="1000" b="0" i="0" u="none" baseline="0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0" y="74613"/>
            <a:ext cx="9144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sz="3200" b="0" i="0" u="none" baseline="0" dirty="0" smtClean="0">
                <a:solidFill>
                  <a:srgbClr val="003399"/>
                </a:solidFill>
              </a:rPr>
              <a:t>Fényelhajlás résen és rácson</a:t>
            </a:r>
            <a:endParaRPr lang="hu-HU" sz="3200" b="0" i="0" u="none" baseline="0" dirty="0">
              <a:solidFill>
                <a:srgbClr val="003399"/>
              </a:solidFill>
            </a:endParaRPr>
          </a:p>
        </p:txBody>
      </p:sp>
      <p:sp>
        <p:nvSpPr>
          <p:cNvPr id="7171" name="Text Box 8"/>
          <p:cNvSpPr txBox="1">
            <a:spLocks noChangeArrowheads="1"/>
          </p:cNvSpPr>
          <p:nvPr/>
        </p:nvSpPr>
        <p:spPr bwMode="auto">
          <a:xfrm>
            <a:off x="0" y="788988"/>
            <a:ext cx="9144000" cy="5447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sz="2400" b="0" i="0" u="none" baseline="0" dirty="0" smtClean="0">
                <a:solidFill>
                  <a:srgbClr val="003399"/>
                </a:solidFill>
              </a:rPr>
              <a:t>	       Hogyan magyarázzuk meg </a:t>
            </a:r>
            <a:r>
              <a:rPr lang="hu-HU" sz="2400" b="0" i="0" u="none" baseline="0" dirty="0">
                <a:solidFill>
                  <a:srgbClr val="003399"/>
                </a:solidFill>
              </a:rPr>
              <a:t>a 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hullámtulajdonságokkal</a:t>
            </a:r>
          </a:p>
          <a:p>
            <a:pPr algn="ctr" eaLnBrk="1" hangingPunct="1"/>
            <a:r>
              <a:rPr lang="hu-HU" sz="2400" b="0" i="0" u="none" baseline="0" dirty="0" smtClean="0">
                <a:solidFill>
                  <a:srgbClr val="003399"/>
                </a:solidFill>
              </a:rPr>
              <a:t> 	        az </a:t>
            </a:r>
            <a:r>
              <a:rPr lang="hu-HU" sz="2400" b="0" u="none" baseline="0" dirty="0" smtClean="0">
                <a:solidFill>
                  <a:srgbClr val="003399"/>
                </a:solidFill>
              </a:rPr>
              <a:t>elhajlást és a sötét-világos mintázat keletkezését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?</a:t>
            </a:r>
          </a:p>
          <a:p>
            <a:pPr algn="ctr" eaLnBrk="1" hangingPunct="1"/>
            <a:endParaRPr lang="hu-HU" sz="1200" b="0" i="0" u="none" baseline="0" dirty="0" smtClean="0">
              <a:solidFill>
                <a:srgbClr val="003399"/>
              </a:solidFill>
            </a:endParaRPr>
          </a:p>
          <a:p>
            <a:pPr algn="ctr" eaLnBrk="1" hangingPunct="1"/>
            <a:r>
              <a:rPr lang="hu-HU" sz="2400" b="0" u="none" baseline="0" dirty="0" smtClean="0">
                <a:solidFill>
                  <a:srgbClr val="003399"/>
                </a:solidFill>
              </a:rPr>
              <a:t>Elhajlás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 (a </a:t>
            </a:r>
            <a:r>
              <a:rPr lang="hu-HU" sz="2400" b="0" i="0" u="none" baseline="0" dirty="0">
                <a:solidFill>
                  <a:srgbClr val="003399"/>
                </a:solidFill>
              </a:rPr>
              <a:t>fény 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hullámhosszával összemérhetően) 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keskeny 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résen</a:t>
            </a:r>
          </a:p>
          <a:p>
            <a:pPr eaLnBrk="1" hangingPunct="1"/>
            <a:endParaRPr lang="hu-HU" sz="2400" b="0" i="0" u="none" baseline="0" dirty="0" smtClean="0">
              <a:solidFill>
                <a:srgbClr val="003399"/>
              </a:solidFill>
            </a:endParaRPr>
          </a:p>
          <a:p>
            <a:pPr eaLnBrk="1" hangingPunct="1"/>
            <a:endParaRPr lang="hu-HU" sz="2400" b="0" i="0" u="none" baseline="0" dirty="0" smtClean="0">
              <a:solidFill>
                <a:srgbClr val="003399"/>
              </a:solidFill>
            </a:endParaRPr>
          </a:p>
          <a:p>
            <a:pPr eaLnBrk="1" hangingPunct="1"/>
            <a:endParaRPr lang="hu-HU" sz="2400" b="0" i="0" u="none" baseline="0" dirty="0">
              <a:solidFill>
                <a:srgbClr val="003399"/>
              </a:solidFill>
            </a:endParaRPr>
          </a:p>
          <a:p>
            <a:pPr eaLnBrk="1" hangingPunct="1"/>
            <a:endParaRPr lang="hu-HU" sz="2400" b="0" i="0" u="none" baseline="0" dirty="0" smtClean="0">
              <a:solidFill>
                <a:srgbClr val="003399"/>
              </a:solidFill>
            </a:endParaRPr>
          </a:p>
          <a:p>
            <a:pPr eaLnBrk="1" hangingPunct="1"/>
            <a:r>
              <a:rPr lang="hu-HU" sz="2400" b="0" i="0" u="none" baseline="0" dirty="0" smtClean="0">
                <a:solidFill>
                  <a:srgbClr val="003399"/>
                </a:solidFill>
              </a:rPr>
              <a:t> </a:t>
            </a:r>
          </a:p>
          <a:p>
            <a:pPr eaLnBrk="1" hangingPunct="1"/>
            <a:endParaRPr lang="hu-HU" sz="2400" b="0" i="0" u="none" baseline="0" dirty="0" smtClean="0">
              <a:solidFill>
                <a:srgbClr val="003399"/>
              </a:solidFill>
            </a:endParaRPr>
          </a:p>
          <a:p>
            <a:pPr eaLnBrk="1" hangingPunct="1"/>
            <a:r>
              <a:rPr lang="hu-HU" sz="2400" b="0" i="0" u="none" baseline="0" dirty="0" smtClean="0">
                <a:solidFill>
                  <a:srgbClr val="003399"/>
                </a:solidFill>
              </a:rPr>
              <a:t> Huygens elv: a hullámfelület bármely pontja elemi gömbhullámok</a:t>
            </a:r>
          </a:p>
          <a:p>
            <a:pPr eaLnBrk="1" hangingPunct="1"/>
            <a:r>
              <a:rPr lang="hu-HU" sz="2400" b="0" i="0" u="none" baseline="0" dirty="0" smtClean="0">
                <a:solidFill>
                  <a:srgbClr val="003399"/>
                </a:solidFill>
              </a:rPr>
              <a:t> kiindulópontjának tekinthető, és  egy  későbbi hullámfelület ezen</a:t>
            </a:r>
          </a:p>
          <a:p>
            <a:pPr eaLnBrk="1" hangingPunct="1"/>
            <a:r>
              <a:rPr lang="hu-HU" sz="2400" b="0" i="0" u="none" baseline="0" dirty="0" smtClean="0">
                <a:solidFill>
                  <a:srgbClr val="003399"/>
                </a:solidFill>
              </a:rPr>
              <a:t> elemi gömbhullámok burkolófelületeként állítható elő.</a:t>
            </a:r>
          </a:p>
          <a:p>
            <a:pPr algn="ctr" eaLnBrk="1" hangingPunct="1"/>
            <a:endParaRPr lang="hu-HU" sz="2400" b="0" i="0" u="none" baseline="0" dirty="0">
              <a:solidFill>
                <a:srgbClr val="003399"/>
              </a:solidFill>
            </a:endParaRPr>
          </a:p>
          <a:p>
            <a:pPr algn="ctr" eaLnBrk="1" hangingPunct="1"/>
            <a:endParaRPr lang="hu-HU" sz="2400" b="0" i="0" u="none" baseline="0" dirty="0">
              <a:solidFill>
                <a:srgbClr val="003399"/>
              </a:solidFill>
            </a:endParaRPr>
          </a:p>
        </p:txBody>
      </p:sp>
      <p:pic>
        <p:nvPicPr>
          <p:cNvPr id="4" name="Picture 2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2" t="31780" r="3461" b="34887"/>
          <a:stretch/>
        </p:blipFill>
        <p:spPr bwMode="auto">
          <a:xfrm>
            <a:off x="87315" y="802800"/>
            <a:ext cx="1528127" cy="86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11" b="6525"/>
          <a:stretch/>
        </p:blipFill>
        <p:spPr bwMode="auto">
          <a:xfrm>
            <a:off x="2181225" y="2162000"/>
            <a:ext cx="4413740" cy="21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églalap 1"/>
          <p:cNvSpPr>
            <a:spLocks noChangeArrowheads="1"/>
          </p:cNvSpPr>
          <p:nvPr/>
        </p:nvSpPr>
        <p:spPr bwMode="auto">
          <a:xfrm>
            <a:off x="0" y="739775"/>
            <a:ext cx="9144000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hu-HU" sz="2400" b="0" u="none" baseline="0" dirty="0" smtClean="0">
                <a:solidFill>
                  <a:srgbClr val="003399"/>
                </a:solidFill>
              </a:rPr>
              <a:t>Interferencia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 keskeny résen</a:t>
            </a:r>
          </a:p>
          <a:p>
            <a:pPr algn="just">
              <a:spcBef>
                <a:spcPts val="600"/>
              </a:spcBef>
            </a:pPr>
            <a:r>
              <a:rPr lang="hu-HU" sz="2400" b="0" i="0" u="none" baseline="0" dirty="0" err="1" smtClean="0">
                <a:solidFill>
                  <a:srgbClr val="003399"/>
                </a:solidFill>
              </a:rPr>
              <a:t>Huygens-Fresnel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 elv: egy hullámfelület bármely pontja elemi gömbhullámok kiindulópontjának tekinthető, és a későbbi hullámterjedés ezen elemi gömbhullámok </a:t>
            </a:r>
            <a:r>
              <a:rPr lang="hu-HU" sz="2400" b="0" u="none" baseline="0" dirty="0" smtClean="0">
                <a:solidFill>
                  <a:srgbClr val="003399"/>
                </a:solidFill>
              </a:rPr>
              <a:t>interferenciájával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 magyarázható. 			</a:t>
            </a:r>
          </a:p>
          <a:p>
            <a:pPr algn="just"/>
            <a:r>
              <a:rPr lang="hu-HU" sz="2400" b="0" i="0" u="none" baseline="0" dirty="0" smtClean="0">
                <a:solidFill>
                  <a:srgbClr val="003399"/>
                </a:solidFill>
              </a:rPr>
              <a:t>				  A rés felső és alsó széléből kiinduló</a:t>
            </a:r>
          </a:p>
          <a:p>
            <a:pPr algn="just"/>
            <a:r>
              <a:rPr lang="hu-HU" sz="2400" b="0" i="0" u="none" baseline="0" dirty="0" smtClean="0">
                <a:solidFill>
                  <a:srgbClr val="003399"/>
                </a:solidFill>
              </a:rPr>
              <a:t>				  két fénysugár útkülönbsége </a:t>
            </a:r>
            <a:r>
              <a:rPr lang="hu-HU" sz="2400" i="0" u="none" baseline="0" dirty="0" smtClean="0">
                <a:solidFill>
                  <a:srgbClr val="003399"/>
                </a:solidFill>
              </a:rPr>
              <a:t>a·sin</a:t>
            </a:r>
            <a:r>
              <a:rPr lang="el-GR" sz="2400" i="0" u="none" baseline="0" dirty="0" smtClean="0">
                <a:solidFill>
                  <a:srgbClr val="003399"/>
                </a:solidFill>
              </a:rPr>
              <a:t>α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. </a:t>
            </a:r>
          </a:p>
          <a:p>
            <a:pPr algn="just"/>
            <a:r>
              <a:rPr lang="hu-HU" sz="2400" b="0" i="0" u="none" baseline="0" dirty="0">
                <a:solidFill>
                  <a:srgbClr val="003399"/>
                </a:solidFill>
              </a:rPr>
              <a:t>	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			  A két szélső fénysugár közötti részt 				  úgy felosztva, hogy két szomszédos</a:t>
            </a:r>
          </a:p>
          <a:p>
            <a:pPr algn="just"/>
            <a:r>
              <a:rPr lang="hu-HU" sz="2400" b="0" i="0" u="none" baseline="0" dirty="0" smtClean="0">
                <a:solidFill>
                  <a:srgbClr val="003399"/>
                </a:solidFill>
              </a:rPr>
              <a:t>				  tartomány minden megfelelő két rész-</a:t>
            </a:r>
          </a:p>
          <a:p>
            <a:pPr algn="just"/>
            <a:r>
              <a:rPr lang="hu-HU" sz="2400" b="0" i="0" u="none" baseline="0" dirty="0">
                <a:solidFill>
                  <a:srgbClr val="003399"/>
                </a:solidFill>
              </a:rPr>
              <a:t>	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			  sugara között az útkülönbség </a:t>
            </a:r>
            <a:r>
              <a:rPr lang="hu-HU" sz="2400" b="0" i="0" u="none" baseline="0" dirty="0" err="1" smtClean="0">
                <a:solidFill>
                  <a:srgbClr val="003399"/>
                </a:solidFill>
              </a:rPr>
              <a:t>félhul-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				  </a:t>
            </a:r>
            <a:r>
              <a:rPr lang="hu-HU" sz="2400" b="0" i="0" u="none" baseline="0" dirty="0" err="1" smtClean="0">
                <a:solidFill>
                  <a:srgbClr val="003399"/>
                </a:solidFill>
              </a:rPr>
              <a:t>lámhossznyi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 legyen, ezek kioltják</a:t>
            </a:r>
          </a:p>
          <a:p>
            <a:pPr algn="just"/>
            <a:r>
              <a:rPr lang="hu-HU" sz="2400" b="0" i="0" u="none" baseline="0" dirty="0">
                <a:solidFill>
                  <a:srgbClr val="003399"/>
                </a:solidFill>
              </a:rPr>
              <a:t>	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			  egymást.</a:t>
            </a:r>
            <a:endParaRPr lang="hu-HU" sz="2400" b="0" i="0" u="none" baseline="0" dirty="0">
              <a:solidFill>
                <a:srgbClr val="003399"/>
              </a:solidFill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74613"/>
            <a:ext cx="9144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sz="3200" b="0" i="0" u="none" baseline="0" dirty="0" smtClean="0">
                <a:solidFill>
                  <a:srgbClr val="003399"/>
                </a:solidFill>
              </a:rPr>
              <a:t>Fényelhajlás résen és rácson</a:t>
            </a:r>
            <a:endParaRPr lang="hu-HU" sz="3200" b="0" i="0" u="none" baseline="0" dirty="0">
              <a:solidFill>
                <a:srgbClr val="003399"/>
              </a:solidFill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3" r="2774"/>
          <a:stretch/>
        </p:blipFill>
        <p:spPr bwMode="auto">
          <a:xfrm>
            <a:off x="94900" y="3018776"/>
            <a:ext cx="3600000" cy="2441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6"/>
          <p:cNvSpPr txBox="1">
            <a:spLocks noChangeArrowheads="1"/>
          </p:cNvSpPr>
          <p:nvPr/>
        </p:nvSpPr>
        <p:spPr bwMode="auto">
          <a:xfrm>
            <a:off x="292100" y="1352550"/>
            <a:ext cx="8509000" cy="2985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sz="2400" b="0" i="0" u="none" baseline="0" dirty="0" smtClean="0">
                <a:solidFill>
                  <a:srgbClr val="003399"/>
                </a:solidFill>
              </a:rPr>
              <a:t>Ha</a:t>
            </a:r>
          </a:p>
          <a:p>
            <a:pPr algn="ctr" eaLnBrk="1" hangingPunct="1">
              <a:spcBef>
                <a:spcPts val="600"/>
              </a:spcBef>
              <a:spcAft>
                <a:spcPts val="600"/>
              </a:spcAft>
            </a:pPr>
            <a:r>
              <a:rPr lang="hu-HU" sz="2400" i="0" u="none" baseline="0" dirty="0" smtClean="0">
                <a:solidFill>
                  <a:srgbClr val="003399"/>
                </a:solidFill>
              </a:rPr>
              <a:t>a·sin</a:t>
            </a:r>
            <a:r>
              <a:rPr lang="el-GR" sz="2400" i="0" u="none" baseline="0" dirty="0" smtClean="0">
                <a:solidFill>
                  <a:srgbClr val="003399"/>
                </a:solidFill>
              </a:rPr>
              <a:t>α</a:t>
            </a:r>
            <a:r>
              <a:rPr lang="hu-HU" sz="2400" b="0" i="0" u="none" baseline="0" dirty="0">
                <a:solidFill>
                  <a:srgbClr val="003399"/>
                </a:solidFill>
              </a:rPr>
              <a:t> </a:t>
            </a:r>
            <a:r>
              <a:rPr lang="hu-HU" sz="2400" i="0" u="none" baseline="0" dirty="0" smtClean="0">
                <a:solidFill>
                  <a:srgbClr val="003399"/>
                </a:solidFill>
              </a:rPr>
              <a:t>= 2k</a:t>
            </a:r>
            <a:r>
              <a:rPr lang="hu-HU" sz="2400" i="0" u="none" baseline="0" dirty="0" smtClean="0">
                <a:solidFill>
                  <a:srgbClr val="003399"/>
                </a:solidFill>
              </a:rPr>
              <a:t>·</a:t>
            </a:r>
            <a:r>
              <a:rPr lang="el-GR" sz="2400" i="0" u="none" baseline="0" dirty="0" smtClean="0">
                <a:solidFill>
                  <a:srgbClr val="003399"/>
                </a:solidFill>
              </a:rPr>
              <a:t>λ</a:t>
            </a:r>
            <a:r>
              <a:rPr lang="hu-HU" sz="2400" i="0" u="none" baseline="0" dirty="0" smtClean="0">
                <a:solidFill>
                  <a:srgbClr val="003399"/>
                </a:solidFill>
              </a:rPr>
              <a:t>/2, </a:t>
            </a:r>
            <a:endParaRPr lang="hu-HU" sz="2400" b="0" i="0" u="none" baseline="0" dirty="0">
              <a:solidFill>
                <a:srgbClr val="003399"/>
              </a:solidFill>
            </a:endParaRPr>
          </a:p>
          <a:p>
            <a:pPr algn="ctr" eaLnBrk="1" hangingPunct="1">
              <a:spcBef>
                <a:spcPts val="600"/>
              </a:spcBef>
              <a:spcAft>
                <a:spcPts val="600"/>
              </a:spcAft>
            </a:pPr>
            <a:r>
              <a:rPr lang="hu-HU" sz="2400" b="0" i="0" u="none" baseline="0" dirty="0" smtClean="0">
                <a:solidFill>
                  <a:srgbClr val="003399"/>
                </a:solidFill>
              </a:rPr>
              <a:t>ahol k = ±1, ±2, ±3, …</a:t>
            </a:r>
          </a:p>
          <a:p>
            <a:pPr algn="just" eaLnBrk="1" hangingPunct="1"/>
            <a:r>
              <a:rPr lang="hu-HU" sz="2400" b="0" i="0" u="none" baseline="0" dirty="0" smtClean="0">
                <a:solidFill>
                  <a:srgbClr val="003399"/>
                </a:solidFill>
              </a:rPr>
              <a:t>Akkor az adott </a:t>
            </a:r>
            <a:r>
              <a:rPr lang="el-GR" sz="2400" i="0" u="none" baseline="0" dirty="0" smtClean="0">
                <a:solidFill>
                  <a:srgbClr val="003399"/>
                </a:solidFill>
              </a:rPr>
              <a:t>α 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irányban kioltást, azaz sötét csíkot figyelhetünk meg. A sötét csíkok viszonylag élesek, míg az erősítések elmosódottak, ezért az azokhoz vezető irányok meghatározása nem célszerű és nem pontos. </a:t>
            </a:r>
            <a:endParaRPr lang="hu-HU" sz="2400" b="0" i="0" u="none" baseline="0" dirty="0">
              <a:solidFill>
                <a:srgbClr val="003399"/>
              </a:solidFill>
            </a:endParaRPr>
          </a:p>
        </p:txBody>
      </p:sp>
      <p:sp>
        <p:nvSpPr>
          <p:cNvPr id="5123" name="Text Box 16"/>
          <p:cNvSpPr txBox="1">
            <a:spLocks noChangeArrowheads="1"/>
          </p:cNvSpPr>
          <p:nvPr/>
        </p:nvSpPr>
        <p:spPr bwMode="auto">
          <a:xfrm>
            <a:off x="0" y="215900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sz="3200" b="0" i="0" u="none" baseline="0" dirty="0" smtClean="0">
                <a:solidFill>
                  <a:srgbClr val="003399"/>
                </a:solidFill>
              </a:rPr>
              <a:t>Interferencia résen</a:t>
            </a:r>
            <a:endParaRPr lang="hu-HU" sz="3200" b="0" i="0" u="none" baseline="0" dirty="0">
              <a:solidFill>
                <a:srgbClr val="003399"/>
              </a:solidFill>
            </a:endParaRPr>
          </a:p>
        </p:txBody>
      </p:sp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pic>
        <p:nvPicPr>
          <p:cNvPr id="5127" name="Picture 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18" b="-4018"/>
          <a:stretch/>
        </p:blipFill>
        <p:spPr bwMode="auto">
          <a:xfrm>
            <a:off x="2797175" y="4572000"/>
            <a:ext cx="3600000" cy="908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6"/>
          <p:cNvSpPr txBox="1">
            <a:spLocks noChangeArrowheads="1"/>
          </p:cNvSpPr>
          <p:nvPr/>
        </p:nvSpPr>
        <p:spPr bwMode="auto">
          <a:xfrm>
            <a:off x="120650" y="1098550"/>
            <a:ext cx="8883650" cy="4601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sz="2400" b="0" i="0" u="none" baseline="0" dirty="0" smtClean="0">
                <a:solidFill>
                  <a:srgbClr val="003399"/>
                </a:solidFill>
              </a:rPr>
              <a:t>Optikai rács: szabályosan váltakozó átlátszó/reflektáló és nem átlátszó/nem reflektáló területek/csíkok sorozata.</a:t>
            </a:r>
          </a:p>
          <a:p>
            <a:pPr algn="just" eaLnBrk="1" hangingPunct="1"/>
            <a:endParaRPr lang="hu-HU" sz="2400" b="0" i="0" u="none" baseline="0" dirty="0">
              <a:solidFill>
                <a:srgbClr val="003399"/>
              </a:solidFill>
            </a:endParaRPr>
          </a:p>
          <a:p>
            <a:pPr algn="just" eaLnBrk="1" hangingPunct="1"/>
            <a:r>
              <a:rPr lang="hu-HU" sz="2400" b="0" i="0" u="none" baseline="0" dirty="0" smtClean="0">
                <a:solidFill>
                  <a:srgbClr val="003399"/>
                </a:solidFill>
              </a:rPr>
              <a:t>		Ha az optikai rácsra  párhuzamos sugárnyaláb 			esik, akkor a rács síkjával párhuzamos ernyőn </a:t>
            </a:r>
          </a:p>
          <a:p>
            <a:pPr algn="just" eaLnBrk="1" hangingPunct="1"/>
            <a:r>
              <a:rPr lang="hu-HU" sz="2400" b="0" i="0" u="none" baseline="0" dirty="0" smtClean="0">
                <a:solidFill>
                  <a:srgbClr val="003399"/>
                </a:solidFill>
              </a:rPr>
              <a:t>		a nyaláb képe mellett, annak jobb és bal oldalán 		párhuzamos, éles világító csíkok jelennek meg. </a:t>
            </a:r>
          </a:p>
          <a:p>
            <a:pPr algn="just" eaLnBrk="1" hangingPunct="1"/>
            <a:endParaRPr lang="hu-HU" sz="2400" b="0" i="0" u="none" baseline="0" dirty="0" smtClean="0">
              <a:solidFill>
                <a:srgbClr val="003399"/>
              </a:solidFill>
            </a:endParaRPr>
          </a:p>
          <a:p>
            <a:pPr algn="ctr" eaLnBrk="1" hangingPunct="1"/>
            <a:r>
              <a:rPr lang="hu-HU" sz="2400" b="0" i="0" u="none" baseline="0" dirty="0" smtClean="0">
                <a:solidFill>
                  <a:srgbClr val="003399"/>
                </a:solidFill>
              </a:rPr>
              <a:t>Melyek azok az irányok, amelyekben a világító területek/csíkok megjelennek?</a:t>
            </a:r>
          </a:p>
          <a:p>
            <a:pPr algn="just" eaLnBrk="1" hangingPunct="1"/>
            <a:endParaRPr lang="hu-HU" sz="2400" b="0" i="0" u="none" baseline="0" dirty="0">
              <a:solidFill>
                <a:srgbClr val="003399"/>
              </a:solidFill>
            </a:endParaRP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hu-HU" sz="2400" b="0" i="0" u="none" baseline="0" dirty="0">
                <a:solidFill>
                  <a:srgbClr val="003399"/>
                </a:solidFill>
              </a:rPr>
              <a:t>					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 </a:t>
            </a:r>
            <a:endParaRPr lang="hu-HU" sz="2400" b="0" i="0" u="none" baseline="0" dirty="0">
              <a:solidFill>
                <a:srgbClr val="003399"/>
              </a:solidFill>
            </a:endParaRPr>
          </a:p>
        </p:txBody>
      </p:sp>
      <p:sp>
        <p:nvSpPr>
          <p:cNvPr id="6147" name="Text Box 16"/>
          <p:cNvSpPr txBox="1">
            <a:spLocks noChangeArrowheads="1"/>
          </p:cNvSpPr>
          <p:nvPr/>
        </p:nvSpPr>
        <p:spPr bwMode="auto">
          <a:xfrm>
            <a:off x="0" y="215900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sz="3200" b="0" i="0" u="none" baseline="0" dirty="0" smtClean="0">
                <a:solidFill>
                  <a:srgbClr val="003399"/>
                </a:solidFill>
              </a:rPr>
              <a:t>Optikai rács interferenciája</a:t>
            </a:r>
            <a:endParaRPr lang="hu-HU" sz="3200" b="0" i="0" u="none" baseline="0" dirty="0">
              <a:solidFill>
                <a:srgbClr val="003399"/>
              </a:solidFill>
            </a:endParaRPr>
          </a:p>
        </p:txBody>
      </p:sp>
      <p:pic>
        <p:nvPicPr>
          <p:cNvPr id="5" name="Picture 2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2" t="31780" r="3461" b="34887"/>
          <a:stretch/>
        </p:blipFill>
        <p:spPr bwMode="auto">
          <a:xfrm>
            <a:off x="265115" y="2555400"/>
            <a:ext cx="1528127" cy="86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6"/>
          <p:cNvSpPr txBox="1">
            <a:spLocks noChangeArrowheads="1"/>
          </p:cNvSpPr>
          <p:nvPr/>
        </p:nvSpPr>
        <p:spPr bwMode="auto">
          <a:xfrm>
            <a:off x="120650" y="3689350"/>
            <a:ext cx="888365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sz="2400" b="0" i="0" u="none" baseline="0" dirty="0" smtClean="0">
                <a:solidFill>
                  <a:srgbClr val="003399"/>
                </a:solidFill>
              </a:rPr>
              <a:t>d</a:t>
            </a:r>
            <a:r>
              <a:rPr lang="hu-HU" sz="2400" i="0" u="none" baseline="0" dirty="0" smtClean="0">
                <a:solidFill>
                  <a:srgbClr val="003399"/>
                </a:solidFill>
              </a:rPr>
              <a:t>·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sin</a:t>
            </a:r>
            <a:r>
              <a:rPr lang="el-GR" sz="2400" b="0" i="0" u="none" baseline="0" dirty="0" smtClean="0">
                <a:solidFill>
                  <a:srgbClr val="003399"/>
                </a:solidFill>
              </a:rPr>
              <a:t>α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 a két szomszédos átlátszó tartományon áthaladó két fénynyaláb útkülönbsége. Azokban az irányokban, amelyekben </a:t>
            </a:r>
            <a:r>
              <a:rPr lang="hu-HU" sz="2400" i="0" u="none" baseline="0" dirty="0" smtClean="0">
                <a:solidFill>
                  <a:srgbClr val="003399"/>
                </a:solidFill>
              </a:rPr>
              <a:t>d·sin</a:t>
            </a:r>
            <a:r>
              <a:rPr lang="el-GR" sz="2400" i="0" u="none" baseline="0" dirty="0" smtClean="0">
                <a:solidFill>
                  <a:srgbClr val="003399"/>
                </a:solidFill>
              </a:rPr>
              <a:t>α</a:t>
            </a:r>
            <a:r>
              <a:rPr lang="hu-HU" sz="2400" b="0" i="0" u="none" baseline="0" dirty="0" smtClean="0">
                <a:solidFill>
                  <a:srgbClr val="003399"/>
                </a:solidFill>
              </a:rPr>
              <a:t> </a:t>
            </a:r>
            <a:r>
              <a:rPr lang="hu-HU" sz="2400" i="0" u="none" baseline="0" dirty="0" smtClean="0">
                <a:solidFill>
                  <a:srgbClr val="003399"/>
                </a:solidFill>
              </a:rPr>
              <a:t>= k·</a:t>
            </a:r>
            <a:r>
              <a:rPr lang="el-GR" sz="2400" i="0" u="none" baseline="0" dirty="0" smtClean="0">
                <a:solidFill>
                  <a:srgbClr val="003399"/>
                </a:solidFill>
              </a:rPr>
              <a:t>λ</a:t>
            </a:r>
            <a:r>
              <a:rPr lang="hu-HU" sz="2400" i="0" u="none" baseline="0" dirty="0" smtClean="0">
                <a:solidFill>
                  <a:srgbClr val="003399"/>
                </a:solidFill>
              </a:rPr>
              <a:t>, </a:t>
            </a:r>
          </a:p>
          <a:p>
            <a:pPr algn="ctr" eaLnBrk="1" hangingPunct="1"/>
            <a:r>
              <a:rPr lang="hu-HU" sz="2400" b="0" i="0" u="none" baseline="0" dirty="0" smtClean="0">
                <a:solidFill>
                  <a:srgbClr val="003399"/>
                </a:solidFill>
              </a:rPr>
              <a:t>ahol k = ±1, ±2, ±3, …</a:t>
            </a:r>
          </a:p>
          <a:p>
            <a:pPr algn="ctr" eaLnBrk="1" hangingPunct="1"/>
            <a:r>
              <a:rPr lang="hu-HU" sz="2400" b="0" i="0" u="none" baseline="0" dirty="0" smtClean="0">
                <a:solidFill>
                  <a:srgbClr val="003399"/>
                </a:solidFill>
              </a:rPr>
              <a:t>a két fénynyaláb erősíti egymást. </a:t>
            </a:r>
            <a:endParaRPr lang="hu-HU" sz="2400" b="0" i="0" u="none" baseline="0" dirty="0">
              <a:solidFill>
                <a:srgbClr val="003399"/>
              </a:solidFill>
            </a:endParaRPr>
          </a:p>
        </p:txBody>
      </p:sp>
      <p:sp>
        <p:nvSpPr>
          <p:cNvPr id="6147" name="Text Box 16"/>
          <p:cNvSpPr txBox="1">
            <a:spLocks noChangeArrowheads="1"/>
          </p:cNvSpPr>
          <p:nvPr/>
        </p:nvSpPr>
        <p:spPr bwMode="auto">
          <a:xfrm>
            <a:off x="0" y="215900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sz="3200" b="0" i="0" u="none" baseline="0" dirty="0" smtClean="0">
                <a:solidFill>
                  <a:srgbClr val="003399"/>
                </a:solidFill>
              </a:rPr>
              <a:t>Optikai rács interferenciája</a:t>
            </a:r>
            <a:endParaRPr lang="hu-HU" sz="3200" b="0" i="0" u="none" baseline="0" dirty="0">
              <a:solidFill>
                <a:srgbClr val="003399"/>
              </a:solidFill>
            </a:endParaRP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6337" y="989012"/>
            <a:ext cx="4320000" cy="262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623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1800" b="1" i="1" u="sng" strike="noStrike" cap="none" normalizeH="0" baseline="30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1800" b="1" i="1" u="sng" strike="noStrike" cap="none" normalizeH="0" baseline="30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6265</TotalTime>
  <Words>159</Words>
  <Application>Microsoft Office PowerPoint</Application>
  <PresentationFormat>Diavetítés a képernyőre (16:10 oldalarány)</PresentationFormat>
  <Paragraphs>44</Paragraphs>
  <Slides>6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1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8" baseType="lpstr">
      <vt:lpstr>Arial</vt:lpstr>
      <vt:lpstr>Alapértelmezett terv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>SZTE Optikai es Kvantumelektronikai Tanszek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Szorenyi Tamas</dc:creator>
  <cp:lastModifiedBy>dr Szörényi Tamás</cp:lastModifiedBy>
  <cp:revision>134</cp:revision>
  <dcterms:created xsi:type="dcterms:W3CDTF">2010-10-12T07:18:22Z</dcterms:created>
  <dcterms:modified xsi:type="dcterms:W3CDTF">2013-02-27T07:56:50Z</dcterms:modified>
</cp:coreProperties>
</file>