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33" r:id="rId2"/>
    <p:sldId id="297" r:id="rId3"/>
    <p:sldId id="343" r:id="rId4"/>
    <p:sldId id="337" r:id="rId5"/>
    <p:sldId id="344" r:id="rId6"/>
  </p:sldIdLst>
  <p:sldSz cx="9144000" cy="5715000" type="screen16x10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i="1" u="sng" kern="1200" baseline="300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AEEA4"/>
    <a:srgbClr val="F19797"/>
    <a:srgbClr val="B8E6BD"/>
    <a:srgbClr val="002060"/>
    <a:srgbClr val="0000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51" autoAdjust="0"/>
    <p:restoredTop sz="94660"/>
  </p:normalViewPr>
  <p:slideViewPr>
    <p:cSldViewPr snapToGrid="0">
      <p:cViewPr>
        <p:scale>
          <a:sx n="75" d="100"/>
          <a:sy n="75" d="100"/>
        </p:scale>
        <p:origin x="-420" y="-23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i="0" u="none" baseline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0" u="none" baseline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420688" y="744538"/>
            <a:ext cx="59563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i="0" u="none" baseline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 u="none" baseline="0"/>
            </a:lvl1pPr>
          </a:lstStyle>
          <a:p>
            <a:pPr>
              <a:defRPr/>
            </a:pPr>
            <a:fld id="{CFBE0732-C209-4B4A-B547-2CEA19B1554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7787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A2E25CA-A462-4EE6-9F4B-4373B2672335}" type="slidenum">
              <a:rPr lang="hu-HU" b="0" i="0" u="none" baseline="0" smtClean="0"/>
              <a:pPr eaLnBrk="1" hangingPunct="1"/>
              <a:t>1</a:t>
            </a:fld>
            <a:endParaRPr lang="hu-HU" b="0" i="0" u="none" baseline="0" smtClean="0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17DDB-A260-4313-949E-5792E7962A3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3662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001AD-816D-469C-A292-8AD0A6A8284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7358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6562C-AA91-4514-84D3-78D53938BA4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552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01A39-A512-40EA-A78E-2E38697C9A0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0259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A0922-FA07-41CD-891D-5EB0EE4F57A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8334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5DF95-ED43-4501-8C4E-6A209D9A958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30302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1A470-4A41-4C2D-9E38-892587EDB80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048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31B8D-A887-4C4E-A375-4D53D5A3CE6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78201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B7E0A-5BD2-479B-A20D-509DE63609A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552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4F771-9ACA-4DCB-84C3-983C3BBB925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667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9842E-BDBA-40D8-AB83-930CBD29ACD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720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203825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i="0" u="none" baseline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203825"/>
            <a:ext cx="289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i="0" u="none" baseline="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203825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i="0" u="none" baseline="0"/>
            </a:lvl1pPr>
          </a:lstStyle>
          <a:p>
            <a:pPr>
              <a:defRPr/>
            </a:pPr>
            <a:fld id="{7BF94898-87B9-4B98-B301-1E5BB6CDD9EB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2552700"/>
            <a:ext cx="914400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hu-HU" sz="3200" i="0" u="none" baseline="0">
                <a:solidFill>
                  <a:srgbClr val="003399"/>
                </a:solidFill>
              </a:rPr>
              <a:t>Fizikai optika</a:t>
            </a:r>
            <a:endParaRPr lang="hu-HU" sz="1000" b="0" i="0" u="none" baseline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0" y="1508125"/>
            <a:ext cx="1841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hu-HU"/>
          </a:p>
        </p:txBody>
      </p:sp>
      <p:sp>
        <p:nvSpPr>
          <p:cNvPr id="3075" name="Text Box 11"/>
          <p:cNvSpPr txBox="1">
            <a:spLocks noChangeArrowheads="1"/>
          </p:cNvSpPr>
          <p:nvPr/>
        </p:nvSpPr>
        <p:spPr bwMode="auto">
          <a:xfrm>
            <a:off x="0" y="261938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>
                <a:solidFill>
                  <a:srgbClr val="003399"/>
                </a:solidFill>
              </a:rPr>
              <a:t>A fény mint hullám</a:t>
            </a:r>
          </a:p>
        </p:txBody>
      </p:sp>
      <p:sp>
        <p:nvSpPr>
          <p:cNvPr id="3076" name="Text Box 12"/>
          <p:cNvSpPr txBox="1">
            <a:spLocks noChangeArrowheads="1"/>
          </p:cNvSpPr>
          <p:nvPr/>
        </p:nvSpPr>
        <p:spPr bwMode="auto">
          <a:xfrm>
            <a:off x="0" y="1020763"/>
            <a:ext cx="9042400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hu-HU" sz="2400" b="0" i="0" u="none" baseline="0">
                <a:solidFill>
                  <a:srgbClr val="003399"/>
                </a:solidFill>
              </a:rPr>
              <a:t>		Ha a fény (lézerfény!) útjába  keskeny rést, rácsot, 		(néhány mikrométer vastag) huzalt, vagy akár egy 		hajszálat teszünk, az ernyőn sötét és világos sávok 		figyelhetők meg. </a:t>
            </a:r>
          </a:p>
          <a:p>
            <a:pPr algn="just" eaLnBrk="1" hangingPunct="1">
              <a:spcBef>
                <a:spcPts val="600"/>
              </a:spcBef>
            </a:pPr>
            <a:r>
              <a:rPr lang="hu-HU" sz="2400" b="0" i="0" u="none" baseline="0">
                <a:solidFill>
                  <a:srgbClr val="003399"/>
                </a:solidFill>
              </a:rPr>
              <a:t>		Azzal az eddig használt képpel, mely szerint a fény 		egyenes vonalban terjed, ezt a jelenséget nem 			tudjuk leírni, megmagyarázni! </a:t>
            </a:r>
          </a:p>
          <a:p>
            <a:pPr algn="just" eaLnBrk="1" hangingPunct="1">
              <a:spcBef>
                <a:spcPts val="600"/>
              </a:spcBef>
            </a:pPr>
            <a:r>
              <a:rPr lang="hu-HU" sz="2400" b="0" i="0" u="none" baseline="0">
                <a:solidFill>
                  <a:srgbClr val="003399"/>
                </a:solidFill>
              </a:rPr>
              <a:t>		Azt sem, hogy a szappanhártyán, egy olajfolton 		vagy  pl.  egy  CD  lemezen  miért  láthatók  színes </a:t>
            </a:r>
          </a:p>
          <a:p>
            <a:pPr algn="just" eaLnBrk="1" hangingPunct="1"/>
            <a:r>
              <a:rPr lang="hu-HU" sz="2400" b="0" i="0" u="none" baseline="0">
                <a:solidFill>
                  <a:srgbClr val="003399"/>
                </a:solidFill>
              </a:rPr>
              <a:t>		csíkok. </a:t>
            </a:r>
          </a:p>
          <a:p>
            <a:pPr algn="ctr" eaLnBrk="1" hangingPunct="1">
              <a:spcBef>
                <a:spcPts val="600"/>
              </a:spcBef>
            </a:pPr>
            <a:r>
              <a:rPr lang="hu-HU" sz="2400" b="0" i="0" u="none" baseline="0">
                <a:solidFill>
                  <a:srgbClr val="003399"/>
                </a:solidFill>
              </a:rPr>
              <a:t>		</a:t>
            </a:r>
            <a:r>
              <a:rPr lang="hu-HU" sz="2400" i="0" u="none" baseline="0">
                <a:solidFill>
                  <a:srgbClr val="003399"/>
                </a:solidFill>
              </a:rPr>
              <a:t>Könnyűvé válik viszont a magyarázat, ha a fényt</a:t>
            </a:r>
          </a:p>
          <a:p>
            <a:pPr algn="ctr" eaLnBrk="1" hangingPunct="1"/>
            <a:r>
              <a:rPr lang="hu-HU" sz="2400" i="0" u="none" baseline="0">
                <a:solidFill>
                  <a:srgbClr val="003399"/>
                </a:solidFill>
              </a:rPr>
              <a:t>               hullámként kezeljük</a:t>
            </a:r>
            <a:r>
              <a:rPr lang="hu-HU" sz="2400" b="0" i="0" u="none" baseline="0">
                <a:solidFill>
                  <a:srgbClr val="003399"/>
                </a:solidFill>
              </a:rPr>
              <a:t>. </a:t>
            </a:r>
          </a:p>
          <a:p>
            <a:pPr algn="ctr" eaLnBrk="1" hangingPunct="1"/>
            <a:endParaRPr lang="hu-HU" sz="2400" b="0" i="0" u="none" baseline="0">
              <a:solidFill>
                <a:srgbClr val="003399"/>
              </a:solidFill>
            </a:endParaRPr>
          </a:p>
        </p:txBody>
      </p:sp>
      <p:pic>
        <p:nvPicPr>
          <p:cNvPr id="3077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2535238"/>
            <a:ext cx="1619250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2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2" t="22769" r="3461" b="27969"/>
          <a:stretch>
            <a:fillRect/>
          </a:stretch>
        </p:blipFill>
        <p:spPr bwMode="auto">
          <a:xfrm>
            <a:off x="87313" y="1168400"/>
            <a:ext cx="1619250" cy="129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3" y="4003675"/>
            <a:ext cx="1619250" cy="156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églalap 1"/>
          <p:cNvSpPr>
            <a:spLocks noChangeArrowheads="1"/>
          </p:cNvSpPr>
          <p:nvPr/>
        </p:nvSpPr>
        <p:spPr bwMode="auto">
          <a:xfrm>
            <a:off x="88900" y="1044575"/>
            <a:ext cx="8966200" cy="409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hu-HU" sz="2400" b="0" i="0" u="none" baseline="0">
                <a:solidFill>
                  <a:srgbClr val="003399"/>
                </a:solidFill>
              </a:rPr>
              <a:t>Ezek a jelenségek ugyanis a fényelhajlás és az interferencia együttes hatásával magyarázhatók. Interferenciára pedig csak hullámok képesek. Az interferencia fellépte a hullámtermészet meggyőző bizonyítéka. </a:t>
            </a:r>
          </a:p>
          <a:p>
            <a:pPr algn="ctr">
              <a:spcBef>
                <a:spcPts val="600"/>
              </a:spcBef>
            </a:pPr>
            <a:r>
              <a:rPr lang="hu-HU" sz="2400" b="0" i="0" u="none" baseline="0">
                <a:solidFill>
                  <a:srgbClr val="003399"/>
                </a:solidFill>
              </a:rPr>
              <a:t>De </a:t>
            </a:r>
            <a:r>
              <a:rPr lang="hu-HU" sz="2400" u="none" baseline="0">
                <a:solidFill>
                  <a:srgbClr val="003399"/>
                </a:solidFill>
              </a:rPr>
              <a:t>mi is az az interferencia</a:t>
            </a:r>
            <a:r>
              <a:rPr lang="hu-HU" sz="2400" b="0" i="0" u="none" baseline="0">
                <a:solidFill>
                  <a:srgbClr val="003399"/>
                </a:solidFill>
              </a:rPr>
              <a:t>?</a:t>
            </a:r>
          </a:p>
          <a:p>
            <a:pPr algn="ctr">
              <a:spcBef>
                <a:spcPts val="600"/>
              </a:spcBef>
            </a:pPr>
            <a:r>
              <a:rPr lang="hu-HU" sz="2400" b="0" u="none" baseline="0">
                <a:solidFill>
                  <a:srgbClr val="003399"/>
                </a:solidFill>
              </a:rPr>
              <a:t>Két hullám találkozásakor fellépő jelenség</a:t>
            </a:r>
            <a:r>
              <a:rPr lang="hu-HU" sz="2400" b="0" i="0" u="none" baseline="0">
                <a:solidFill>
                  <a:srgbClr val="003399"/>
                </a:solidFill>
              </a:rPr>
              <a:t>.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hu-HU" sz="2400" b="0" i="0" u="none" baseline="0">
                <a:solidFill>
                  <a:srgbClr val="003399"/>
                </a:solidFill>
              </a:rPr>
              <a:t>A fény elektromágneses rezgés: E = E</a:t>
            </a:r>
            <a:r>
              <a:rPr lang="hu-HU" sz="2400" b="0" i="0" u="none" baseline="-25000">
                <a:solidFill>
                  <a:srgbClr val="003399"/>
                </a:solidFill>
              </a:rPr>
              <a:t>0</a:t>
            </a:r>
            <a:r>
              <a:rPr lang="hu-HU" sz="2400" b="0" i="0" u="none" baseline="0">
                <a:solidFill>
                  <a:srgbClr val="003399"/>
                </a:solidFill>
              </a:rPr>
              <a:t>·sin (</a:t>
            </a:r>
            <a:r>
              <a:rPr lang="el-GR" sz="2400" b="0" i="0" u="none" baseline="0">
                <a:solidFill>
                  <a:srgbClr val="003399"/>
                </a:solidFill>
              </a:rPr>
              <a:t>ω</a:t>
            </a:r>
            <a:r>
              <a:rPr lang="hu-HU" sz="2400" b="0" i="0" u="none" baseline="0">
                <a:solidFill>
                  <a:srgbClr val="003399"/>
                </a:solidFill>
              </a:rPr>
              <a:t>t+</a:t>
            </a:r>
            <a:r>
              <a:rPr lang="el-GR" sz="2400" b="0" i="0" u="none" baseline="0">
                <a:solidFill>
                  <a:srgbClr val="003399"/>
                </a:solidFill>
              </a:rPr>
              <a:t>φ</a:t>
            </a:r>
            <a:r>
              <a:rPr lang="hu-HU" sz="2400" b="0" i="0" u="none" baseline="-25000">
                <a:solidFill>
                  <a:srgbClr val="003399"/>
                </a:solidFill>
              </a:rPr>
              <a:t>0</a:t>
            </a:r>
            <a:r>
              <a:rPr lang="hu-HU" sz="2400" b="0" i="0" u="none" baseline="0">
                <a:solidFill>
                  <a:srgbClr val="003399"/>
                </a:solidFill>
              </a:rPr>
              <a:t>)</a:t>
            </a:r>
          </a:p>
          <a:p>
            <a:pPr algn="just"/>
            <a:r>
              <a:rPr lang="hu-HU" sz="2400" b="0" i="0" u="none" baseline="0">
                <a:solidFill>
                  <a:srgbClr val="003399"/>
                </a:solidFill>
              </a:rPr>
              <a:t>Tekintsünk egy fényforrásból kiinduló két olyan sugarat, amelyek különböző irányban haladnak, majd útjuk során egy pontban találkoznak (tükör). Milyen esetek lehetségesek?.</a:t>
            </a:r>
          </a:p>
        </p:txBody>
      </p:sp>
      <p:sp>
        <p:nvSpPr>
          <p:cNvPr id="4099" name="Text Box 11"/>
          <p:cNvSpPr txBox="1">
            <a:spLocks noChangeArrowheads="1"/>
          </p:cNvSpPr>
          <p:nvPr/>
        </p:nvSpPr>
        <p:spPr bwMode="auto">
          <a:xfrm>
            <a:off x="0" y="261938"/>
            <a:ext cx="914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>
                <a:solidFill>
                  <a:srgbClr val="003399"/>
                </a:solidFill>
              </a:rPr>
              <a:t>A fény mint hullám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190500" y="1098550"/>
            <a:ext cx="8712200" cy="430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hu-HU" sz="2400" b="0" i="0" u="none" baseline="0">
                <a:solidFill>
                  <a:srgbClr val="003399"/>
                </a:solidFill>
              </a:rPr>
              <a:t>Ha a két (azonos fázisban induló) fényhullám azonos fázisban találkozik, azaz hullámhegy a hullámheggyel, hullámvölgy a hullámvölggyel, </a:t>
            </a:r>
            <a:r>
              <a:rPr lang="hu-HU" sz="2400" i="0" u="none" baseline="0">
                <a:solidFill>
                  <a:srgbClr val="003399"/>
                </a:solidFill>
              </a:rPr>
              <a:t>erősítik</a:t>
            </a:r>
            <a:r>
              <a:rPr lang="hu-HU" sz="2400" b="0" i="0" u="none" baseline="0">
                <a:solidFill>
                  <a:srgbClr val="003399"/>
                </a:solidFill>
              </a:rPr>
              <a:t> egymást: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hu-HU" sz="2400" b="0" i="0" u="none" baseline="0">
                <a:solidFill>
                  <a:srgbClr val="003399"/>
                </a:solidFill>
              </a:rPr>
              <a:t>					Mi az erősítés feltétele?</a:t>
            </a:r>
          </a:p>
          <a:p>
            <a:pPr algn="just" eaLnBrk="1" hangingPunct="1"/>
            <a:r>
              <a:rPr lang="hu-HU" sz="2400" b="0" i="0" u="none" baseline="0">
                <a:solidFill>
                  <a:srgbClr val="003399"/>
                </a:solidFill>
              </a:rPr>
              <a:t>				Két hullám akkor erősíti egymást, 				ha az útkülönbség pontosan a teljes 				hullámhossz. Belátható, hogy akkor 				is ez a helyzet, ha az útkülönbség a 				hullámhossz  </a:t>
            </a:r>
            <a:r>
              <a:rPr lang="hu-HU" sz="2400" i="0" u="none" baseline="0">
                <a:solidFill>
                  <a:srgbClr val="003399"/>
                </a:solidFill>
              </a:rPr>
              <a:t>egész  számú  </a:t>
            </a:r>
            <a:r>
              <a:rPr lang="hu-HU" sz="2400" b="0" i="0" u="none" baseline="0">
                <a:solidFill>
                  <a:srgbClr val="003399"/>
                </a:solidFill>
              </a:rPr>
              <a:t>több- 				szöröse: s</a:t>
            </a:r>
            <a:r>
              <a:rPr lang="hu-HU" sz="2400" b="0" i="0" u="none" baseline="-25000">
                <a:solidFill>
                  <a:srgbClr val="003399"/>
                </a:solidFill>
              </a:rPr>
              <a:t>1</a:t>
            </a:r>
            <a:r>
              <a:rPr lang="hu-HU" sz="2400" b="0" i="0" u="none" baseline="0">
                <a:solidFill>
                  <a:srgbClr val="003399"/>
                </a:solidFill>
              </a:rPr>
              <a:t>-s</a:t>
            </a:r>
            <a:r>
              <a:rPr lang="hu-HU" sz="2400" b="0" i="0" u="none" baseline="-25000">
                <a:solidFill>
                  <a:srgbClr val="003399"/>
                </a:solidFill>
              </a:rPr>
              <a:t>2</a:t>
            </a:r>
            <a:r>
              <a:rPr lang="hu-HU" sz="2400" b="0" i="0" u="none" baseline="0">
                <a:solidFill>
                  <a:srgbClr val="003399"/>
                </a:solidFill>
              </a:rPr>
              <a:t> = k</a:t>
            </a:r>
            <a:r>
              <a:rPr lang="el-GR" sz="2400" b="0" i="0" u="none" baseline="0">
                <a:solidFill>
                  <a:srgbClr val="003399"/>
                </a:solidFill>
              </a:rPr>
              <a:t>λ</a:t>
            </a:r>
            <a:r>
              <a:rPr lang="hu-HU" sz="2400" b="0" i="0" u="none" baseline="0">
                <a:solidFill>
                  <a:srgbClr val="003399"/>
                </a:solidFill>
              </a:rPr>
              <a:t> = 2k·</a:t>
            </a:r>
            <a:r>
              <a:rPr lang="el-GR" sz="2400" b="0" i="0" u="none" baseline="0">
                <a:solidFill>
                  <a:srgbClr val="003399"/>
                </a:solidFill>
              </a:rPr>
              <a:t>λ</a:t>
            </a:r>
            <a:r>
              <a:rPr lang="hu-HU" sz="2400" b="0" i="0" u="none" baseline="0">
                <a:solidFill>
                  <a:srgbClr val="003399"/>
                </a:solidFill>
              </a:rPr>
              <a:t>/2, ahol </a:t>
            </a:r>
          </a:p>
          <a:p>
            <a:pPr algn="just" eaLnBrk="1" hangingPunct="1"/>
            <a:r>
              <a:rPr lang="hu-HU" sz="2400" b="0" i="0" u="none" baseline="0">
                <a:solidFill>
                  <a:srgbClr val="003399"/>
                </a:solidFill>
              </a:rPr>
              <a:t>				k = 0,±1,±2,…</a:t>
            </a:r>
          </a:p>
        </p:txBody>
      </p:sp>
      <p:sp>
        <p:nvSpPr>
          <p:cNvPr id="5123" name="Text Box 16"/>
          <p:cNvSpPr txBox="1">
            <a:spLocks noChangeArrowheads="1"/>
          </p:cNvSpPr>
          <p:nvPr/>
        </p:nvSpPr>
        <p:spPr bwMode="auto">
          <a:xfrm>
            <a:off x="0" y="215900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>
                <a:solidFill>
                  <a:srgbClr val="003399"/>
                </a:solidFill>
              </a:rPr>
              <a:t>Az interferencia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454275"/>
            <a:ext cx="3600450" cy="278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120650" y="1098550"/>
            <a:ext cx="8883650" cy="430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hu-HU" sz="2400" b="0" i="0" u="none" baseline="0">
                <a:solidFill>
                  <a:srgbClr val="003399"/>
                </a:solidFill>
              </a:rPr>
              <a:t>Ha a két (azonos forrásból, azonos fázisban induló) fényhullám ellenkező fázisban találkozik, azaz hullámhegy a hullám-völggyel, </a:t>
            </a:r>
            <a:r>
              <a:rPr lang="hu-HU" sz="2400" i="0" u="none" baseline="0">
                <a:solidFill>
                  <a:srgbClr val="003399"/>
                </a:solidFill>
              </a:rPr>
              <a:t>gyengítik vagy kioltják</a:t>
            </a:r>
            <a:r>
              <a:rPr lang="hu-HU" sz="2400" b="0" i="0" u="none" baseline="0">
                <a:solidFill>
                  <a:srgbClr val="003399"/>
                </a:solidFill>
              </a:rPr>
              <a:t> egymást:</a:t>
            </a:r>
          </a:p>
          <a:p>
            <a:pPr algn="just" eaLnBrk="1" hangingPunct="1">
              <a:spcBef>
                <a:spcPts val="600"/>
              </a:spcBef>
              <a:spcAft>
                <a:spcPts val="600"/>
              </a:spcAft>
            </a:pPr>
            <a:r>
              <a:rPr lang="hu-HU" sz="2400" b="0" i="0" u="none" baseline="0">
                <a:solidFill>
                  <a:srgbClr val="003399"/>
                </a:solidFill>
              </a:rPr>
              <a:t>					     Mi a kioltás feltétele?</a:t>
            </a:r>
          </a:p>
          <a:p>
            <a:pPr algn="just" eaLnBrk="1" hangingPunct="1"/>
            <a:r>
              <a:rPr lang="hu-HU" sz="2400" b="0" i="0" u="none" baseline="0">
                <a:solidFill>
                  <a:srgbClr val="003399"/>
                </a:solidFill>
              </a:rPr>
              <a:t>				          Két  hullám  akkor  oltja  ki 					          egymást, ha az útkülönbség 				          pontosan a fél hullámhossz 				          </a:t>
            </a:r>
            <a:r>
              <a:rPr lang="hu-HU" sz="2400" i="0" u="none" baseline="0">
                <a:solidFill>
                  <a:srgbClr val="003399"/>
                </a:solidFill>
              </a:rPr>
              <a:t>páratlan számú </a:t>
            </a:r>
            <a:r>
              <a:rPr lang="hu-HU" sz="2400" b="0" i="0" u="none" baseline="0">
                <a:solidFill>
                  <a:srgbClr val="003399"/>
                </a:solidFill>
              </a:rPr>
              <a:t>többszöröse: 				          s</a:t>
            </a:r>
            <a:r>
              <a:rPr lang="hu-HU" sz="2400" b="0" i="0" u="none" baseline="-25000">
                <a:solidFill>
                  <a:srgbClr val="003399"/>
                </a:solidFill>
              </a:rPr>
              <a:t>1</a:t>
            </a:r>
            <a:r>
              <a:rPr lang="hu-HU" sz="2400" b="0" i="0" u="none" baseline="0">
                <a:solidFill>
                  <a:srgbClr val="003399"/>
                </a:solidFill>
              </a:rPr>
              <a:t>-s</a:t>
            </a:r>
            <a:r>
              <a:rPr lang="hu-HU" sz="2400" b="0" i="0" u="none" baseline="-25000">
                <a:solidFill>
                  <a:srgbClr val="003399"/>
                </a:solidFill>
              </a:rPr>
              <a:t>2</a:t>
            </a:r>
            <a:r>
              <a:rPr lang="hu-HU" sz="2400" b="0" i="0" u="none" baseline="0">
                <a:solidFill>
                  <a:srgbClr val="003399"/>
                </a:solidFill>
              </a:rPr>
              <a:t> = (2k+1)·</a:t>
            </a:r>
            <a:r>
              <a:rPr lang="el-GR" sz="2400" b="0" i="0" u="none" baseline="0">
                <a:solidFill>
                  <a:srgbClr val="003399"/>
                </a:solidFill>
              </a:rPr>
              <a:t>λ</a:t>
            </a:r>
            <a:r>
              <a:rPr lang="hu-HU" sz="2400" b="0" i="0" u="none" baseline="0">
                <a:solidFill>
                  <a:srgbClr val="003399"/>
                </a:solidFill>
              </a:rPr>
              <a:t>/2, ahol </a:t>
            </a:r>
          </a:p>
          <a:p>
            <a:pPr algn="just" eaLnBrk="1" hangingPunct="1"/>
            <a:r>
              <a:rPr lang="hu-HU" sz="2400" b="0" i="0" u="none" baseline="0">
                <a:solidFill>
                  <a:srgbClr val="003399"/>
                </a:solidFill>
              </a:rPr>
              <a:t>				          k = 0,±1,±2,… és az 						          amplitudók megegyeznek. </a:t>
            </a:r>
          </a:p>
        </p:txBody>
      </p:sp>
      <p:sp>
        <p:nvSpPr>
          <p:cNvPr id="6147" name="Text Box 16"/>
          <p:cNvSpPr txBox="1">
            <a:spLocks noChangeArrowheads="1"/>
          </p:cNvSpPr>
          <p:nvPr/>
        </p:nvSpPr>
        <p:spPr bwMode="auto">
          <a:xfrm>
            <a:off x="0" y="215900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 i="1" u="sng" baseline="30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 u="sng" baseline="30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hu-HU" sz="3200" b="0" i="0" u="none" baseline="0">
                <a:solidFill>
                  <a:srgbClr val="003399"/>
                </a:solidFill>
              </a:rPr>
              <a:t>Az interferencia</a:t>
            </a: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2705100"/>
            <a:ext cx="43053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800" b="1" i="1" u="sng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1800" b="1" i="1" u="sng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6111</TotalTime>
  <Words>146</Words>
  <Application>Microsoft Office PowerPoint</Application>
  <PresentationFormat>Diavetítés a képernyőre (16:10 oldalarány)</PresentationFormat>
  <Paragraphs>25</Paragraphs>
  <Slides>5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7" baseType="lpstr">
      <vt:lpstr>Arial</vt:lpstr>
      <vt:lpstr>Alapértelmezett terv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SZTE Optikai es Kvantumelektronikai Tanszek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Szorenyi Tamas</dc:creator>
  <cp:lastModifiedBy>dr Szörényi Tamás</cp:lastModifiedBy>
  <cp:revision>125</cp:revision>
  <dcterms:created xsi:type="dcterms:W3CDTF">2010-10-12T07:18:22Z</dcterms:created>
  <dcterms:modified xsi:type="dcterms:W3CDTF">2013-02-26T22:17:47Z</dcterms:modified>
</cp:coreProperties>
</file>