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36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7576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8655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783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310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9780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684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948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268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132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0313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314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8E328-4D0A-4CCB-ADD5-1EE1131BF256}" type="datetimeFigureOut">
              <a:rPr lang="hu-HU" smtClean="0"/>
              <a:t>2013.03.26.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C5F0D-CEED-4689-9517-C49AD61A593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61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pn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/>
              <a:t>Ellenállás, induktivitás és kapacitás váltakozó áramú körökben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1201316"/>
            <a:ext cx="8784976" cy="34563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000" b="1" dirty="0"/>
              <a:t>Ellenállás váltakozó áramú körökben:</a:t>
            </a:r>
            <a:endParaRPr lang="hu-HU" sz="2000" dirty="0"/>
          </a:p>
          <a:p>
            <a:pPr marL="0" indent="0">
              <a:buNone/>
            </a:pPr>
            <a:r>
              <a:rPr lang="hu-HU" sz="2000" dirty="0"/>
              <a:t>Az ellenállás váltakozó áramú körben </a:t>
            </a:r>
            <a:r>
              <a:rPr lang="hu-HU" sz="2000" dirty="0" smtClean="0"/>
              <a:t>(ábra</a:t>
            </a:r>
            <a:r>
              <a:rPr lang="hu-HU" sz="2000" dirty="0"/>
              <a:t>) a pillanatnyi értékeket vizsgálva ugyanúgy viselkedik, mint egyenáramon</a:t>
            </a:r>
            <a:r>
              <a:rPr lang="hu-HU" sz="2000" dirty="0" smtClean="0"/>
              <a:t>.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r>
              <a:rPr lang="hu-HU" sz="2000" dirty="0" smtClean="0"/>
              <a:t>másrészt </a:t>
            </a:r>
            <a:r>
              <a:rPr lang="hu-HU" sz="2000" dirty="0"/>
              <a:t>a feszültség kifejezésére használható formula szerint 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263489"/>
              </p:ext>
            </p:extLst>
          </p:nvPr>
        </p:nvGraphicFramePr>
        <p:xfrm>
          <a:off x="3203849" y="3793604"/>
          <a:ext cx="2655295" cy="300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689100" imgH="228600" progId="Equation.3">
                  <p:embed/>
                </p:oleObj>
              </mc:Choice>
              <mc:Fallback>
                <p:oleObj name="Equation" r:id="rId3" imgW="16891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9" y="3793604"/>
                        <a:ext cx="2655295" cy="3000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584394"/>
              </p:ext>
            </p:extLst>
          </p:nvPr>
        </p:nvGraphicFramePr>
        <p:xfrm>
          <a:off x="3203848" y="4585692"/>
          <a:ext cx="2979197" cy="924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1384300" imgH="635000" progId="Equation.3">
                  <p:embed/>
                </p:oleObj>
              </mc:Choice>
              <mc:Fallback>
                <p:oleObj name="Equation" r:id="rId5" imgW="1384300" imgH="635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585692"/>
                        <a:ext cx="2979197" cy="9241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157502"/>
            <a:ext cx="3047032" cy="1564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0921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769268"/>
            <a:ext cx="4330824" cy="43358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000" dirty="0"/>
              <a:t>A </a:t>
            </a:r>
            <a:r>
              <a:rPr lang="hu-HU" sz="2000" dirty="0" smtClean="0"/>
              <a:t>feszültség </a:t>
            </a:r>
            <a:r>
              <a:rPr lang="hu-HU" sz="2000" dirty="0"/>
              <a:t>függvényeket összehasonlítva láthatjuk, hogy a kapacitáson mérhető feszültség egy negyed periódussal, azaz 90</a:t>
            </a:r>
            <a:r>
              <a:rPr lang="hu-HU" sz="2000" baseline="30000" dirty="0"/>
              <a:t>o</a:t>
            </a:r>
            <a:r>
              <a:rPr lang="hu-HU" sz="2000" dirty="0"/>
              <a:t>-kal késik az áramhoz képest, amit az </a:t>
            </a:r>
            <a:r>
              <a:rPr lang="hu-HU" sz="2000" dirty="0" smtClean="0"/>
              <a:t>ábrán </a:t>
            </a:r>
            <a:r>
              <a:rPr lang="hu-HU" sz="2000" dirty="0"/>
              <a:t>is láthatunk. </a:t>
            </a:r>
            <a:endParaRPr lang="hu-HU" sz="2000" dirty="0" smtClean="0"/>
          </a:p>
          <a:p>
            <a:pPr marL="0" indent="0" algn="just">
              <a:buNone/>
            </a:pPr>
            <a:r>
              <a:rPr lang="hu-HU" sz="2000" dirty="0"/>
              <a:t>Mivel, az ábra szerint, ha az áramot, megszorozzuk –j-vel, éppen a feszültség irányú komplex számot kapjuk meg, a feszültség abszolút értéke pedig az áramnak a kapacitív </a:t>
            </a:r>
            <a:r>
              <a:rPr lang="hu-HU" sz="2000" dirty="0" err="1"/>
              <a:t>reaktanciával</a:t>
            </a:r>
            <a:r>
              <a:rPr lang="hu-HU" sz="2000" dirty="0"/>
              <a:t> való szorzása révén kapható meg, ezért:</a:t>
            </a:r>
          </a:p>
          <a:p>
            <a:pPr marL="0" indent="0" algn="just">
              <a:buNone/>
            </a:pPr>
            <a:endParaRPr lang="hu-HU" sz="2000" dirty="0"/>
          </a:p>
          <a:p>
            <a:pPr marL="0" indent="0" algn="just">
              <a:buNone/>
            </a:pPr>
            <a:endParaRPr lang="hu-HU" sz="20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7629" y="1397124"/>
            <a:ext cx="2862763" cy="2972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8404995"/>
              </p:ext>
            </p:extLst>
          </p:nvPr>
        </p:nvGraphicFramePr>
        <p:xfrm>
          <a:off x="1907704" y="4729708"/>
          <a:ext cx="1166178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4" imgW="787058" imgH="393529" progId="Equation.3">
                  <p:embed/>
                </p:oleObj>
              </mc:Choice>
              <mc:Fallback>
                <p:oleObj name="Equation" r:id="rId4" imgW="787058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729708"/>
                        <a:ext cx="1166178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9398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409228"/>
            <a:ext cx="4176464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 smtClean="0"/>
              <a:t>A komplex feszültség és áram közötti, kapacitásra vonatkozó „Ohm” törvény:</a:t>
            </a:r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endParaRPr lang="hu-HU" sz="2000" dirty="0"/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r>
              <a:rPr lang="hu-HU" sz="2000" dirty="0" smtClean="0"/>
              <a:t>Az </a:t>
            </a:r>
            <a:r>
              <a:rPr lang="hu-HU" sz="2000" dirty="0"/>
              <a:t>abszolút értékekre, vagy időbeli átlagokra, vagy az egyszerű mérőműszerekkel való mérési eredményekre vonatkozó egyenlet:</a:t>
            </a:r>
          </a:p>
          <a:p>
            <a:pPr marL="0" indent="0">
              <a:buNone/>
            </a:pPr>
            <a:endParaRPr lang="hu-HU" sz="2000" dirty="0" smtClean="0"/>
          </a:p>
          <a:p>
            <a:pPr marL="0" indent="0">
              <a:buNone/>
            </a:pPr>
            <a:endParaRPr lang="hu-HU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325116"/>
            <a:ext cx="2862763" cy="2972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695069"/>
              </p:ext>
            </p:extLst>
          </p:nvPr>
        </p:nvGraphicFramePr>
        <p:xfrm>
          <a:off x="1907704" y="1777380"/>
          <a:ext cx="112395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4" imgW="787058" imgH="634725" progId="Equation.3">
                  <p:embed/>
                </p:oleObj>
              </mc:Choice>
              <mc:Fallback>
                <p:oleObj name="Equation" r:id="rId4" imgW="787058" imgH="634725" progId="Equation.3">
                  <p:embed/>
                  <p:pic>
                    <p:nvPicPr>
                      <p:cNvPr id="0" name="Objektum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777380"/>
                        <a:ext cx="1123950" cy="90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426377"/>
              </p:ext>
            </p:extLst>
          </p:nvPr>
        </p:nvGraphicFramePr>
        <p:xfrm>
          <a:off x="1907704" y="4513684"/>
          <a:ext cx="91327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6" imgW="622030" imgH="393529" progId="Equation.3">
                  <p:embed/>
                </p:oleObj>
              </mc:Choice>
              <mc:Fallback>
                <p:oleObj name="Equation" r:id="rId6" imgW="622030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513684"/>
                        <a:ext cx="913272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6901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481236"/>
            <a:ext cx="5040560" cy="37716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000" dirty="0"/>
              <a:t>Ha a két formula jobb oldala megegyezik, akkor a bal oldalak is, és a szorzótényezők, valamint a szinusz függvény argumentumai is azonosak.</a:t>
            </a:r>
          </a:p>
          <a:p>
            <a:pPr marL="0" indent="0" algn="just">
              <a:buNone/>
            </a:pPr>
            <a:r>
              <a:rPr lang="hu-HU" sz="2000" dirty="0"/>
              <a:t>Így az ellenálláson eső feszültség csúcsértéke megegyezik az áram csúcsértékének és az ellenállásnak a szorzatával, s mivel az effektív érték csak egy állandóval különbözik a csúcsértéktől (és az állandó a feszültségre és az áramra azonos), így az effektív értékre (azaz az időbeli átlagra) is érvényes az arányosság:</a:t>
            </a:r>
          </a:p>
          <a:p>
            <a:pPr algn="just"/>
            <a:endParaRPr lang="hu-HU" sz="2000" dirty="0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245038"/>
              </p:ext>
            </p:extLst>
          </p:nvPr>
        </p:nvGraphicFramePr>
        <p:xfrm>
          <a:off x="5777472" y="1489348"/>
          <a:ext cx="318701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689100" imgH="228600" progId="Equation.3">
                  <p:embed/>
                </p:oleObj>
              </mc:Choice>
              <mc:Fallback>
                <p:oleObj name="Equation" r:id="rId3" imgW="1689100" imgH="228600" progId="Equation.3">
                  <p:embed/>
                  <p:pic>
                    <p:nvPicPr>
                      <p:cNvPr id="0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7472" y="1489348"/>
                        <a:ext cx="3187016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643371"/>
              </p:ext>
            </p:extLst>
          </p:nvPr>
        </p:nvGraphicFramePr>
        <p:xfrm>
          <a:off x="5940152" y="2293615"/>
          <a:ext cx="2979738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1384300" imgH="635000" progId="Equation.3">
                  <p:embed/>
                </p:oleObj>
              </mc:Choice>
              <mc:Fallback>
                <p:oleObj name="Equation" r:id="rId5" imgW="1384300" imgH="635000" progId="Equation.3">
                  <p:embed/>
                  <p:pic>
                    <p:nvPicPr>
                      <p:cNvPr id="0" name="Objektum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293615"/>
                        <a:ext cx="2979738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7" name="Objektum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897275"/>
              </p:ext>
            </p:extLst>
          </p:nvPr>
        </p:nvGraphicFramePr>
        <p:xfrm>
          <a:off x="4155112" y="4369668"/>
          <a:ext cx="1136968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571004" imgH="177646" progId="Equation.3">
                  <p:embed/>
                </p:oleObj>
              </mc:Choice>
              <mc:Fallback>
                <p:oleObj name="Equation" r:id="rId7" imgW="571004" imgH="17764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112" y="4369668"/>
                        <a:ext cx="1136968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5292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dirty="0"/>
              <a:t>Az </a:t>
            </a:r>
            <a:r>
              <a:rPr lang="hu-HU" sz="2000" dirty="0" smtClean="0"/>
              <a:t>egyenletből </a:t>
            </a:r>
            <a:r>
              <a:rPr lang="hu-HU" sz="2000" dirty="0"/>
              <a:t>következik, hogy az ellenálláson átfolyó váltakozó áram, és a rajta eső váltakozó feszültség fázisban van. Ennek megfelelően a  forgó vektorok (</a:t>
            </a:r>
            <a:r>
              <a:rPr lang="hu-HU" sz="2000" dirty="0" err="1"/>
              <a:t>fázorok</a:t>
            </a:r>
            <a:r>
              <a:rPr lang="hu-HU" sz="2000" dirty="0"/>
              <a:t>) ábrája </a:t>
            </a:r>
            <a:r>
              <a:rPr lang="hu-HU" sz="2000" dirty="0" smtClean="0"/>
              <a:t>két </a:t>
            </a:r>
            <a:r>
              <a:rPr lang="hu-HU" sz="2000" dirty="0"/>
              <a:t>párhuzamosan forgó vektort mutat.</a:t>
            </a:r>
          </a:p>
          <a:p>
            <a:pPr marL="0" indent="0">
              <a:buNone/>
            </a:pPr>
            <a:r>
              <a:rPr lang="hu-HU" sz="2000" dirty="0" smtClean="0"/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000" dirty="0"/>
              <a:t>	</a:t>
            </a:r>
            <a:r>
              <a:rPr lang="hu-HU" sz="2000" dirty="0" smtClean="0"/>
              <a:t>		Váltakozó </a:t>
            </a:r>
            <a:r>
              <a:rPr lang="hu-HU" sz="2000" dirty="0"/>
              <a:t>áram esetében az ellenálláson eső </a:t>
            </a:r>
            <a:r>
              <a:rPr lang="hu-HU" sz="2000" dirty="0" smtClean="0"/>
              <a:t>			feszültség </a:t>
            </a:r>
            <a:r>
              <a:rPr lang="hu-HU" sz="2000" dirty="0"/>
              <a:t>és a rajta folyó áram forgó vektorai </a:t>
            </a:r>
            <a:endParaRPr lang="hu-HU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hu-HU" sz="2000" dirty="0"/>
              <a:t>	</a:t>
            </a:r>
            <a:r>
              <a:rPr lang="hu-HU" sz="2000" dirty="0" smtClean="0"/>
              <a:t>		párhuzamosan </a:t>
            </a:r>
            <a:r>
              <a:rPr lang="hu-HU" sz="2000" dirty="0"/>
              <a:t>forognak, közöttük fáziseltérés </a:t>
            </a:r>
            <a:endParaRPr lang="hu-HU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hu-HU" sz="2000" dirty="0"/>
              <a:t>	</a:t>
            </a:r>
            <a:r>
              <a:rPr lang="hu-HU" sz="2000" dirty="0" smtClean="0"/>
              <a:t>		nincs.</a:t>
            </a:r>
          </a:p>
          <a:p>
            <a:pPr marL="0" indent="0">
              <a:spcBef>
                <a:spcPts val="0"/>
              </a:spcBef>
              <a:buNone/>
            </a:pPr>
            <a:endParaRPr lang="hu-HU" sz="2000" dirty="0"/>
          </a:p>
          <a:p>
            <a:pPr marL="0" indent="0">
              <a:spcBef>
                <a:spcPts val="0"/>
              </a:spcBef>
              <a:buNone/>
            </a:pPr>
            <a:endParaRPr lang="hu-HU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hu-HU" sz="2000" dirty="0" smtClean="0"/>
              <a:t>A </a:t>
            </a:r>
            <a:r>
              <a:rPr lang="hu-HU" sz="2000" dirty="0"/>
              <a:t>komplex áramra és feszültségre is igaz az arányosság:</a:t>
            </a:r>
          </a:p>
          <a:p>
            <a:pPr marL="0" indent="0">
              <a:spcBef>
                <a:spcPts val="0"/>
              </a:spcBef>
              <a:buNone/>
            </a:pPr>
            <a:endParaRPr lang="hu-HU" sz="2000" dirty="0"/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409979"/>
              </p:ext>
            </p:extLst>
          </p:nvPr>
        </p:nvGraphicFramePr>
        <p:xfrm>
          <a:off x="2843808" y="337220"/>
          <a:ext cx="2979738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1384300" imgH="635000" progId="Equation.3">
                  <p:embed/>
                </p:oleObj>
              </mc:Choice>
              <mc:Fallback>
                <p:oleObj name="Equation" r:id="rId3" imgW="1384300" imgH="635000" progId="Equation.3">
                  <p:embed/>
                  <p:pic>
                    <p:nvPicPr>
                      <p:cNvPr id="0" name="Objektum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37220"/>
                        <a:ext cx="2979738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25452"/>
            <a:ext cx="21145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054675"/>
              </p:ext>
            </p:extLst>
          </p:nvPr>
        </p:nvGraphicFramePr>
        <p:xfrm>
          <a:off x="3635896" y="5017740"/>
          <a:ext cx="102868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6" imgW="571252" imgH="203112" progId="Equation.3">
                  <p:embed/>
                </p:oleObj>
              </mc:Choice>
              <mc:Fallback>
                <p:oleObj name="Equation" r:id="rId6" imgW="571252" imgH="20311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5017740"/>
                        <a:ext cx="1028686" cy="3600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025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481236"/>
            <a:ext cx="8229600" cy="3771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b="1" dirty="0"/>
              <a:t>Induktivitás váltakozó áramú körökben:</a:t>
            </a:r>
            <a:endParaRPr lang="hu-HU" sz="2000" dirty="0"/>
          </a:p>
          <a:p>
            <a:pPr marL="0" indent="0">
              <a:buNone/>
            </a:pPr>
            <a:r>
              <a:rPr lang="hu-HU" sz="2000" dirty="0"/>
              <a:t>Ha egy L induktivitást (legegyszerűbb esetben egy </a:t>
            </a:r>
            <a:r>
              <a:rPr lang="hu-HU" sz="2000" dirty="0" err="1"/>
              <a:t>szolenoidot</a:t>
            </a:r>
            <a:r>
              <a:rPr lang="hu-HU" sz="2000" dirty="0"/>
              <a:t>) váltakozó áramra </a:t>
            </a:r>
            <a:r>
              <a:rPr lang="hu-HU" sz="2000" dirty="0" smtClean="0"/>
              <a:t>kapcsolunk, </a:t>
            </a:r>
            <a:r>
              <a:rPr lang="hu-HU" sz="2000" dirty="0"/>
              <a:t>és  áram folyik rajta keresztül, akkor a rajta eső feszültséget az önindukciós törvény </a:t>
            </a:r>
            <a:r>
              <a:rPr lang="hu-HU" sz="2000" dirty="0" smtClean="0"/>
              <a:t>adja</a:t>
            </a:r>
            <a:endParaRPr lang="hu-HU" sz="2000" dirty="0"/>
          </a:p>
          <a:p>
            <a:pPr marL="0" indent="0">
              <a:buNone/>
            </a:pPr>
            <a:endParaRPr lang="hu-HU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73688"/>
            <a:ext cx="4058744" cy="1851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631535"/>
              </p:ext>
            </p:extLst>
          </p:nvPr>
        </p:nvGraphicFramePr>
        <p:xfrm>
          <a:off x="6166714" y="2857500"/>
          <a:ext cx="99757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4" imgW="672808" imgH="393529" progId="Equation.3">
                  <p:embed/>
                </p:oleObj>
              </mc:Choice>
              <mc:Fallback>
                <p:oleObj name="Equation" r:id="rId4" imgW="672808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6714" y="2857500"/>
                        <a:ext cx="997574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3987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46202"/>
            <a:ext cx="8640960" cy="4575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7521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2294"/>
            <a:ext cx="8424936" cy="431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573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23" y="669379"/>
            <a:ext cx="8814473" cy="4348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3619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85133"/>
            <a:ext cx="8501640" cy="4116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821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88" y="193204"/>
            <a:ext cx="8070252" cy="5390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8765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2907</TotalTime>
  <Words>287</Words>
  <Application>Microsoft Office PowerPoint</Application>
  <PresentationFormat>Diavetítés a képernyőre (16:10 oldalarány)</PresentationFormat>
  <Paragraphs>31</Paragraphs>
  <Slides>11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3" baseType="lpstr">
      <vt:lpstr>Office-téma</vt:lpstr>
      <vt:lpstr>Microsoft Equation 3.0</vt:lpstr>
      <vt:lpstr>Ellenállás, induktivitás és kapacitás váltakozó áramú körökben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Lászlóné Kenyeres Krisztina</dc:creator>
  <cp:lastModifiedBy>Lászlóné Kenyeres Krisztina</cp:lastModifiedBy>
  <cp:revision>5</cp:revision>
  <dcterms:created xsi:type="dcterms:W3CDTF">2013-03-26T13:15:14Z</dcterms:created>
  <dcterms:modified xsi:type="dcterms:W3CDTF">2013-03-28T13:42:31Z</dcterms:modified>
</cp:coreProperties>
</file>