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516" y="-9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331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628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170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804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718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71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457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482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3099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2935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447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6BD2D-A217-4344-B7B5-53DEC2C77EDA}" type="datetimeFigureOut">
              <a:rPr lang="hu-HU" smtClean="0"/>
              <a:t>2013.03.29.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792B4-DECD-4FB7-88E3-41F4580BFB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433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8.wmf"/><Relationship Id="rId3" Type="http://schemas.openxmlformats.org/officeDocument/2006/relationships/image" Target="../media/image19.png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Váltakozó áram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468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345332"/>
            <a:ext cx="4176464" cy="403244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sz="2000" dirty="0" smtClean="0"/>
              <a:t>Ha </a:t>
            </a:r>
            <a:r>
              <a:rPr lang="hu-HU" sz="2000" dirty="0"/>
              <a:t>a </a:t>
            </a:r>
            <a:r>
              <a:rPr lang="hu-HU" sz="2000" dirty="0" smtClean="0"/>
              <a:t>feszültség </a:t>
            </a:r>
            <a:r>
              <a:rPr lang="hu-HU" sz="2000" dirty="0"/>
              <a:t>és áramerősség csúcsértékének megfelelő vektort a körfrekvenciának megfelelő (az óramutató járásával ellentétes irányban) forgó vektorként fogjuk </a:t>
            </a:r>
            <a:r>
              <a:rPr lang="hu-HU" sz="2000" dirty="0" smtClean="0"/>
              <a:t>fel, </a:t>
            </a:r>
            <a:r>
              <a:rPr lang="hu-HU" sz="2000" dirty="0"/>
              <a:t>akkor a pillanatnyi értékek a forgó vektor vetületeként foghatók fel. Az ábrán csak az áram pillanatnyi értékét ábrázoltuk. A két forgó vektor közötti szög az ábrából könnyen meghatározható. A vektorok egymáshoz képesti helyzete forgás közben nem változik, s bármelyik helyzetben megállíthatjuk. Ekkor az ún. vektorábrát, vagy </a:t>
            </a:r>
            <a:r>
              <a:rPr lang="hu-HU" sz="2000" dirty="0" err="1"/>
              <a:t>fázor</a:t>
            </a:r>
            <a:r>
              <a:rPr lang="hu-HU" sz="2000" dirty="0"/>
              <a:t> ábrát kapjuk, mellyel a fázisviszonyok könnyen nyomon </a:t>
            </a:r>
            <a:r>
              <a:rPr lang="hu-HU" sz="2000" dirty="0" smtClean="0"/>
              <a:t>követhetők.</a:t>
            </a:r>
            <a:endParaRPr lang="hu-HU" sz="2000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487413"/>
            <a:ext cx="3818041" cy="3530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539552" y="481236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/>
              <a:t>A váltakozó áram és feszültség ábrázolása forgó vektorként</a:t>
            </a:r>
          </a:p>
          <a:p>
            <a:pPr algn="ctr"/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38762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553244"/>
            <a:ext cx="4546848" cy="45518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000" dirty="0"/>
              <a:t>Ha a komplex számsíkon forgatjuk a vektorokat, még jobban használható módszerhez jutunk, akkor kapjuk a komplex reprezentációt. Az áramot, mint komplex számot az </a:t>
            </a:r>
            <a:r>
              <a:rPr lang="hu-HU" sz="2000" dirty="0" smtClean="0"/>
              <a:t>ábrán </a:t>
            </a:r>
            <a:r>
              <a:rPr lang="hu-HU" sz="2000" dirty="0"/>
              <a:t>ábrázoltuk. Ha a képzetes tengely a függőleges (melynek egysége </a:t>
            </a:r>
            <a:r>
              <a:rPr lang="hu-HU" sz="2000" dirty="0" smtClean="0"/>
              <a:t>		, </a:t>
            </a:r>
            <a:r>
              <a:rPr lang="hu-HU" sz="2000" dirty="0"/>
              <a:t>és a valós tengely a vízszintes, és </a:t>
            </a:r>
            <a:r>
              <a:rPr lang="el-GR" sz="2000" dirty="0" smtClean="0"/>
              <a:t>ϕ</a:t>
            </a:r>
            <a:r>
              <a:rPr lang="hu-HU" sz="2000" dirty="0" smtClean="0"/>
              <a:t> </a:t>
            </a:r>
            <a:r>
              <a:rPr lang="hu-HU" sz="2000" dirty="0"/>
              <a:t>a valós tengellyel bezárt szög, akkor a komplex áram </a:t>
            </a:r>
            <a:r>
              <a:rPr lang="hu-HU" sz="2000" dirty="0" smtClean="0"/>
              <a:t>(   </a:t>
            </a:r>
            <a:r>
              <a:rPr lang="hu-HU" sz="2000" dirty="0"/>
              <a:t>):</a:t>
            </a:r>
          </a:p>
          <a:p>
            <a:pPr marL="0" indent="0">
              <a:buNone/>
            </a:pPr>
            <a:endParaRPr lang="hu-HU" sz="800" dirty="0" smtClean="0"/>
          </a:p>
          <a:p>
            <a:pPr marL="0" indent="0">
              <a:buNone/>
            </a:pPr>
            <a:r>
              <a:rPr lang="hu-HU" sz="2000" dirty="0" smtClean="0"/>
              <a:t>trigonometrikus </a:t>
            </a:r>
            <a:r>
              <a:rPr lang="hu-HU" sz="2000" dirty="0"/>
              <a:t>alakban</a:t>
            </a:r>
            <a:r>
              <a:rPr lang="hu-HU" sz="2000" dirty="0" smtClean="0"/>
              <a:t>: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900" dirty="0" smtClean="0"/>
          </a:p>
          <a:p>
            <a:pPr marL="0" indent="0">
              <a:buNone/>
            </a:pPr>
            <a:r>
              <a:rPr lang="hu-HU" sz="2000" dirty="0"/>
              <a:t>exponenciális alakban: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89348"/>
            <a:ext cx="3842939" cy="341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279926"/>
              </p:ext>
            </p:extLst>
          </p:nvPr>
        </p:nvGraphicFramePr>
        <p:xfrm>
          <a:off x="1403648" y="2371732"/>
          <a:ext cx="916671" cy="409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4" imgW="533169" imgH="241195" progId="Equation.3">
                  <p:embed/>
                </p:oleObj>
              </mc:Choice>
              <mc:Fallback>
                <p:oleObj name="Equation" r:id="rId4" imgW="533169" imgH="24119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371732"/>
                        <a:ext cx="916671" cy="4092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604517"/>
              </p:ext>
            </p:extLst>
          </p:nvPr>
        </p:nvGraphicFramePr>
        <p:xfrm>
          <a:off x="3491880" y="3000523"/>
          <a:ext cx="219193" cy="337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6" imgW="126890" imgH="190335" progId="Equation.3">
                  <p:embed/>
                </p:oleObj>
              </mc:Choice>
              <mc:Fallback>
                <p:oleObj name="Equation" r:id="rId6" imgW="126890" imgH="19033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000523"/>
                        <a:ext cx="219193" cy="337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156747"/>
              </p:ext>
            </p:extLst>
          </p:nvPr>
        </p:nvGraphicFramePr>
        <p:xfrm>
          <a:off x="1259632" y="4009628"/>
          <a:ext cx="318275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8" imgW="2108200" imgH="241300" progId="Equation.3">
                  <p:embed/>
                </p:oleObj>
              </mc:Choice>
              <mc:Fallback>
                <p:oleObj name="Equation" r:id="rId8" imgW="21082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009628"/>
                        <a:ext cx="3182754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436338"/>
              </p:ext>
            </p:extLst>
          </p:nvPr>
        </p:nvGraphicFramePr>
        <p:xfrm>
          <a:off x="1475657" y="4903782"/>
          <a:ext cx="1152128" cy="394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10" imgW="698500" imgH="241300" progId="Equation.3">
                  <p:embed/>
                </p:oleObj>
              </mc:Choice>
              <mc:Fallback>
                <p:oleObj name="Equation" r:id="rId10" imgW="698500" imgH="241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7" y="4903782"/>
                        <a:ext cx="1152128" cy="3945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um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06223"/>
              </p:ext>
            </p:extLst>
          </p:nvPr>
        </p:nvGraphicFramePr>
        <p:xfrm>
          <a:off x="2725738" y="4903788"/>
          <a:ext cx="10001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12" imgW="672840" imgH="241200" progId="Equation.3">
                  <p:embed/>
                </p:oleObj>
              </mc:Choice>
              <mc:Fallback>
                <p:oleObj name="Equation" r:id="rId12" imgW="67284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5738" y="4903788"/>
                        <a:ext cx="1000125" cy="352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81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5372"/>
            <a:ext cx="7992888" cy="1790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706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Bevezetés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Dinamó: </a:t>
            </a:r>
          </a:p>
          <a:p>
            <a:pPr marL="0" indent="0">
              <a:buNone/>
            </a:pPr>
            <a:r>
              <a:rPr lang="hu-HU" dirty="0" smtClean="0"/>
              <a:t>Jedlik Ányos (1800-1895)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1987" y="2785492"/>
            <a:ext cx="4121859" cy="2168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857500"/>
            <a:ext cx="2517466" cy="2168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79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553244"/>
            <a:ext cx="8229600" cy="5040560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Transzformátor</a:t>
            </a:r>
          </a:p>
          <a:p>
            <a:pPr marL="0" indent="0" algn="ctr">
              <a:buNone/>
            </a:pPr>
            <a:endParaRPr lang="hu-HU" sz="1800" dirty="0" smtClean="0"/>
          </a:p>
          <a:p>
            <a:pPr marL="0" indent="0" algn="ctr">
              <a:buNone/>
            </a:pPr>
            <a:endParaRPr lang="hu-HU" sz="1800" dirty="0"/>
          </a:p>
          <a:p>
            <a:pPr marL="0" indent="0" algn="ctr">
              <a:buNone/>
            </a:pPr>
            <a:endParaRPr lang="hu-HU" sz="1800" dirty="0" smtClean="0"/>
          </a:p>
          <a:p>
            <a:pPr marL="0" indent="0" algn="ctr">
              <a:buNone/>
            </a:pPr>
            <a:endParaRPr lang="hu-HU" sz="1800" dirty="0"/>
          </a:p>
          <a:p>
            <a:pPr marL="0" indent="0" algn="ctr">
              <a:buNone/>
            </a:pPr>
            <a:endParaRPr lang="hu-HU" sz="1800" dirty="0" smtClean="0"/>
          </a:p>
          <a:p>
            <a:pPr marL="0" indent="0" algn="ctr">
              <a:buNone/>
            </a:pPr>
            <a:endParaRPr lang="hu-HU" sz="1800" dirty="0"/>
          </a:p>
          <a:p>
            <a:pPr marL="0" indent="0" algn="ctr">
              <a:buNone/>
            </a:pPr>
            <a:endParaRPr lang="hu-HU" sz="1800" dirty="0" smtClean="0"/>
          </a:p>
          <a:p>
            <a:pPr marL="0" indent="0" algn="ctr">
              <a:buNone/>
            </a:pPr>
            <a:endParaRPr lang="hu-HU" sz="1800" dirty="0"/>
          </a:p>
          <a:p>
            <a:pPr marL="0" indent="0" algn="ctr">
              <a:buNone/>
            </a:pPr>
            <a:endParaRPr lang="hu-HU" sz="1800" dirty="0" smtClean="0"/>
          </a:p>
          <a:p>
            <a:pPr marL="0" indent="0" algn="ctr">
              <a:buNone/>
            </a:pPr>
            <a:endParaRPr lang="hu-HU" sz="1800" dirty="0"/>
          </a:p>
          <a:p>
            <a:pPr marL="0" indent="0" algn="ctr">
              <a:buNone/>
            </a:pPr>
            <a:endParaRPr lang="hu-HU" sz="1800" dirty="0" smtClean="0"/>
          </a:p>
          <a:p>
            <a:pPr marL="0" indent="0" algn="ctr">
              <a:buNone/>
            </a:pPr>
            <a:r>
              <a:rPr lang="hu-HU" sz="1800" dirty="0" smtClean="0"/>
              <a:t>Elektromos hálózat működési sémája</a:t>
            </a:r>
          </a:p>
          <a:p>
            <a:endParaRPr lang="hu-H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6" y="1489348"/>
            <a:ext cx="8983036" cy="2982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312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326893"/>
            <a:ext cx="8640960" cy="37716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800" dirty="0"/>
              <a:t>Az előző fejezetekben az egyenáramokról volt szó, az olyanokról, melyek áramerőssége, és az azokkal kapcsolatos feszültség időben állandó </a:t>
            </a:r>
            <a:r>
              <a:rPr lang="hu-HU" sz="1800" dirty="0" smtClean="0"/>
              <a:t>(a</a:t>
            </a:r>
            <a:r>
              <a:rPr lang="hu-HU" sz="1800" dirty="0"/>
              <a:t>. </a:t>
            </a:r>
            <a:r>
              <a:rPr lang="hu-HU" sz="1800" dirty="0" smtClean="0"/>
              <a:t>ábra). </a:t>
            </a:r>
            <a:r>
              <a:rPr lang="hu-HU" sz="1800" dirty="0"/>
              <a:t>Az ott elmondottak nagy része érvényes akkor is, ha az áram változó egyenáram </a:t>
            </a:r>
            <a:r>
              <a:rPr lang="hu-HU" sz="1800" dirty="0" smtClean="0"/>
              <a:t>(b</a:t>
            </a:r>
            <a:r>
              <a:rPr lang="hu-HU" sz="1800" dirty="0"/>
              <a:t>. ábra). Újabb ismeretekre is van azonban szükségünk, ha az </a:t>
            </a:r>
            <a:r>
              <a:rPr lang="hu-HU" sz="1800" dirty="0" smtClean="0"/>
              <a:t>áram, és </a:t>
            </a:r>
            <a:r>
              <a:rPr lang="hu-HU" sz="1800" dirty="0"/>
              <a:t>a kapcsolatos feszültség olyan, hogy nemcsak a nagysága, hanem az irányai is változik időnként, vagy </a:t>
            </a:r>
            <a:r>
              <a:rPr lang="hu-HU" sz="1800" dirty="0" err="1"/>
              <a:t>periódikusan</a:t>
            </a:r>
            <a:r>
              <a:rPr lang="hu-HU" sz="1800" dirty="0"/>
              <a:t> </a:t>
            </a:r>
            <a:r>
              <a:rPr lang="hu-HU" sz="1800" dirty="0" smtClean="0"/>
              <a:t>(c</a:t>
            </a:r>
            <a:r>
              <a:rPr lang="hu-HU" sz="1800" dirty="0"/>
              <a:t>. ábra), azaz váltakozó árammal van dolgunk. Ebben a fejezetben az időben </a:t>
            </a:r>
            <a:r>
              <a:rPr lang="hu-HU" sz="1800" dirty="0" err="1"/>
              <a:t>periódikusan</a:t>
            </a:r>
            <a:r>
              <a:rPr lang="hu-HU" sz="1800" dirty="0"/>
              <a:t> váltakozó előjelű áramokról és feszültségekről, valamint az ezekkel kapcsolatban felmerülő áramköri elemek alapvető részéről esik szó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713484"/>
            <a:ext cx="6768752" cy="2815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799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Szinuszos </a:t>
            </a:r>
            <a:r>
              <a:rPr lang="hu-HU" sz="3200" dirty="0"/>
              <a:t>váltakozó áram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8926" y="1043689"/>
            <a:ext cx="8229600" cy="3771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dirty="0"/>
              <a:t>A váltakozó áramok időfüggvénye a Fourier elv alapján felbontható </a:t>
            </a:r>
            <a:r>
              <a:rPr lang="hu-HU" sz="1800" dirty="0" err="1"/>
              <a:t>színuszos</a:t>
            </a:r>
            <a:r>
              <a:rPr lang="hu-HU" sz="1800" dirty="0"/>
              <a:t> (és koszinuszos) függvényekre, ezért a továbbiakban csak szinuszos időfüggvénnyel foglalkozunk.</a:t>
            </a:r>
          </a:p>
          <a:p>
            <a:pPr marL="0" indent="0">
              <a:buNone/>
            </a:pPr>
            <a:r>
              <a:rPr lang="hu-HU" sz="1800" dirty="0"/>
              <a:t>A </a:t>
            </a:r>
            <a:r>
              <a:rPr lang="hu-HU" sz="1800" dirty="0" err="1"/>
              <a:t>váltakozóáramnak</a:t>
            </a:r>
            <a:r>
              <a:rPr lang="hu-HU" sz="1800" dirty="0"/>
              <a:t> az a formája, amellyel a hétköznapi életben a leggyakrabban találkozunk. Az otthonokban és a munkahelyeken ezzel találkozunk naponta többször is. Az áramerősség időfüggvényét az alábbi egyenlet adja meg, és azt az </a:t>
            </a:r>
            <a:r>
              <a:rPr lang="hu-HU" sz="1800" dirty="0" smtClean="0"/>
              <a:t>ábrán </a:t>
            </a:r>
            <a:r>
              <a:rPr lang="hu-HU" sz="1800" dirty="0"/>
              <a:t>mutatjuk be.</a:t>
            </a:r>
          </a:p>
          <a:p>
            <a:pPr marL="0" indent="0">
              <a:buNone/>
            </a:pPr>
            <a:endParaRPr lang="hu-HU" sz="18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145532"/>
            <a:ext cx="3926420" cy="2137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272362"/>
              </p:ext>
            </p:extLst>
          </p:nvPr>
        </p:nvGraphicFramePr>
        <p:xfrm>
          <a:off x="1691679" y="3721596"/>
          <a:ext cx="1380153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4" imgW="876300" imgH="228600" progId="Equation.3">
                  <p:embed/>
                </p:oleObj>
              </mc:Choice>
              <mc:Fallback>
                <p:oleObj name="Equation" r:id="rId4" imgW="8763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79" y="3721596"/>
                        <a:ext cx="1380153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635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337220"/>
            <a:ext cx="4320480" cy="37716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000" dirty="0"/>
              <a:t>A feszültség időfüggése is hasonló lehet, azonban </a:t>
            </a:r>
            <a:r>
              <a:rPr lang="hu-HU" sz="2000" dirty="0" err="1"/>
              <a:t>általába</a:t>
            </a:r>
            <a:r>
              <a:rPr lang="hu-HU" sz="2000" dirty="0"/>
              <a:t> fáziseltérés van a két függvény között, azaz a zérus tengelyt nem egy időben metszik.</a:t>
            </a:r>
          </a:p>
          <a:p>
            <a:pPr marL="0" indent="0" algn="just">
              <a:buNone/>
            </a:pPr>
            <a:r>
              <a:rPr lang="hu-HU" sz="2000" dirty="0"/>
              <a:t>Az időben ismétlődő kitérések közötti legrövidebb idő, T a  periódus idő, ennek </a:t>
            </a:r>
            <a:r>
              <a:rPr lang="hu-HU" sz="2000" dirty="0" err="1"/>
              <a:t>reciproka</a:t>
            </a:r>
            <a:r>
              <a:rPr lang="hu-HU" sz="2000" dirty="0"/>
              <a:t> a frekvencia (f), és a körfrekvencia </a:t>
            </a:r>
            <a:r>
              <a:rPr lang="hu-HU" sz="2000" dirty="0" smtClean="0"/>
              <a:t>(</a:t>
            </a:r>
            <a:r>
              <a:rPr lang="el-GR" sz="2000" dirty="0" smtClean="0"/>
              <a:t>ω</a:t>
            </a:r>
            <a:r>
              <a:rPr lang="hu-HU" sz="2000" dirty="0" smtClean="0"/>
              <a:t>) </a:t>
            </a:r>
            <a:r>
              <a:rPr lang="hu-HU" sz="2000" dirty="0"/>
              <a:t>az alábbiak szerint számítható:</a:t>
            </a:r>
          </a:p>
          <a:p>
            <a:pPr marL="0" indent="0" algn="just">
              <a:buNone/>
            </a:pPr>
            <a:endParaRPr lang="hu-HU" sz="20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81236"/>
            <a:ext cx="3926420" cy="2137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650506"/>
              </p:ext>
            </p:extLst>
          </p:nvPr>
        </p:nvGraphicFramePr>
        <p:xfrm>
          <a:off x="2555776" y="3505572"/>
          <a:ext cx="3465927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4" imgW="3670300" imgH="1295400" progId="Equation.3">
                  <p:embed/>
                </p:oleObj>
              </mc:Choice>
              <mc:Fallback>
                <p:oleObj name="Equation" r:id="rId4" imgW="3670300" imgH="1295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505572"/>
                        <a:ext cx="3465927" cy="12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320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481236"/>
            <a:ext cx="8229600" cy="3771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/>
              <a:t>Az áram, illetve a feszültség pillanatnyi értéke általánosságban</a:t>
            </a:r>
            <a:r>
              <a:rPr lang="hu-HU" sz="2000" dirty="0" smtClean="0"/>
              <a:t>: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r>
              <a:rPr lang="hu-HU" sz="2000" dirty="0"/>
              <a:t>ahol  u; i a pillanatnyi értékek, </a:t>
            </a:r>
            <a:r>
              <a:rPr lang="el-GR" sz="2000" dirty="0" smtClean="0"/>
              <a:t>ϕ</a:t>
            </a:r>
            <a:r>
              <a:rPr lang="hu-HU" sz="2000" baseline="-25000" dirty="0" smtClean="0"/>
              <a:t>I</a:t>
            </a:r>
            <a:r>
              <a:rPr lang="hu-HU" sz="2000" dirty="0" smtClean="0"/>
              <a:t> </a:t>
            </a:r>
            <a:r>
              <a:rPr lang="hu-HU" sz="2000" dirty="0"/>
              <a:t>az áramerősség, és </a:t>
            </a:r>
            <a:r>
              <a:rPr lang="el-GR" sz="2000" dirty="0" smtClean="0"/>
              <a:t>ϕ</a:t>
            </a:r>
            <a:r>
              <a:rPr lang="hu-HU" sz="2000" baseline="-25000" dirty="0" smtClean="0"/>
              <a:t>U</a:t>
            </a:r>
            <a:r>
              <a:rPr lang="hu-HU" sz="2000" dirty="0" smtClean="0"/>
              <a:t> </a:t>
            </a:r>
            <a:r>
              <a:rPr lang="hu-HU" sz="2000" dirty="0"/>
              <a:t>pedig a feszültség kezdőfázisa.</a:t>
            </a:r>
          </a:p>
          <a:p>
            <a:pPr marL="0" indent="0">
              <a:buNone/>
            </a:pPr>
            <a:r>
              <a:rPr lang="hu-HU" sz="2000" dirty="0"/>
              <a:t> 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290201"/>
              </p:ext>
            </p:extLst>
          </p:nvPr>
        </p:nvGraphicFramePr>
        <p:xfrm>
          <a:off x="3382885" y="1201316"/>
          <a:ext cx="1727277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1079032" imgH="241195" progId="Equation.3">
                  <p:embed/>
                </p:oleObj>
              </mc:Choice>
              <mc:Fallback>
                <p:oleObj name="Equation" r:id="rId3" imgW="1079032" imgH="241195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885" y="1201316"/>
                        <a:ext cx="1727277" cy="3821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759534"/>
              </p:ext>
            </p:extLst>
          </p:nvPr>
        </p:nvGraphicFramePr>
        <p:xfrm>
          <a:off x="3299859" y="1777380"/>
          <a:ext cx="1920213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1219200" imgH="228600" progId="Equation.3">
                  <p:embed/>
                </p:oleObj>
              </mc:Choice>
              <mc:Fallback>
                <p:oleObj name="Equation" r:id="rId5" imgW="12192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9859" y="1777380"/>
                        <a:ext cx="1920213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524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65212"/>
            <a:ext cx="8229600" cy="952500"/>
          </a:xfrm>
        </p:spPr>
        <p:txBody>
          <a:bodyPr>
            <a:normAutofit/>
          </a:bodyPr>
          <a:lstStyle/>
          <a:p>
            <a:r>
              <a:rPr lang="hu-HU" sz="3200" b="1" dirty="0"/>
              <a:t>A váltakozó áram effektív </a:t>
            </a:r>
            <a:r>
              <a:rPr lang="hu-HU" sz="3200" b="1" dirty="0" smtClean="0"/>
              <a:t>értéke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33364"/>
            <a:ext cx="8229600" cy="3771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b="1" dirty="0"/>
              <a:t>Egy váltakozó áram, vagy feszültség effektív értéke annak az egyenáramnak, vagy feszültségnek az értéke, ami ugyanakkora munkát végez, mint az adott váltakozó áram, vagy feszültség.</a:t>
            </a:r>
            <a:endParaRPr lang="hu-HU" sz="2000" dirty="0"/>
          </a:p>
          <a:p>
            <a:pPr marL="0" indent="0">
              <a:buNone/>
            </a:pPr>
            <a:endParaRPr lang="hu-HU" sz="2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105091"/>
              </p:ext>
            </p:extLst>
          </p:nvPr>
        </p:nvGraphicFramePr>
        <p:xfrm>
          <a:off x="3419872" y="3001516"/>
          <a:ext cx="179365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1308100" imgH="520700" progId="Equation.3">
                  <p:embed/>
                </p:oleObj>
              </mc:Choice>
              <mc:Fallback>
                <p:oleObj name="Equation" r:id="rId3" imgW="1308100" imgH="520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001516"/>
                        <a:ext cx="1793654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095004"/>
              </p:ext>
            </p:extLst>
          </p:nvPr>
        </p:nvGraphicFramePr>
        <p:xfrm>
          <a:off x="3393687" y="4081636"/>
          <a:ext cx="1826385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473200" imgH="520700" progId="Equation.3">
                  <p:embed/>
                </p:oleObj>
              </mc:Choice>
              <mc:Fallback>
                <p:oleObj name="Equation" r:id="rId5" imgW="1473200" imgH="520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687" y="4081636"/>
                        <a:ext cx="1826385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458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5292"/>
            <a:ext cx="8229600" cy="3771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dirty="0"/>
              <a:t>Csak szinuszos hullámforma esetén</a:t>
            </a:r>
            <a:r>
              <a:rPr lang="hu-HU" sz="1800" dirty="0" smtClean="0"/>
              <a:t>:</a:t>
            </a:r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hu-HU" sz="1800" dirty="0" smtClean="0"/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hu-HU" sz="1800" dirty="0" smtClean="0"/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hu-HU" sz="1800" dirty="0" smtClean="0"/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r>
              <a:rPr lang="hu-HU" sz="1800" dirty="0"/>
              <a:t>A háztartási hálózat esetében: U=230 V, és U</a:t>
            </a:r>
            <a:r>
              <a:rPr lang="hu-HU" sz="1800" baseline="-25000" dirty="0"/>
              <a:t>0</a:t>
            </a:r>
            <a:r>
              <a:rPr lang="hu-HU" sz="1800" dirty="0"/>
              <a:t>=325 V.</a:t>
            </a:r>
          </a:p>
          <a:p>
            <a:pPr marL="0" indent="0">
              <a:buNone/>
            </a:pPr>
            <a:endParaRPr lang="hu-HU" sz="1800" dirty="0"/>
          </a:p>
          <a:p>
            <a:endParaRPr lang="hu-HU" sz="1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114086"/>
              </p:ext>
            </p:extLst>
          </p:nvPr>
        </p:nvGraphicFramePr>
        <p:xfrm>
          <a:off x="3347864" y="1561356"/>
          <a:ext cx="1368152" cy="1828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965200" imgH="1282700" progId="Equation.3">
                  <p:embed/>
                </p:oleObj>
              </mc:Choice>
              <mc:Fallback>
                <p:oleObj name="Equation" r:id="rId3" imgW="965200" imgH="1282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561356"/>
                        <a:ext cx="1368152" cy="18287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300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4555</TotalTime>
  <Words>467</Words>
  <Application>Microsoft Office PowerPoint</Application>
  <PresentationFormat>Diavetítés a képernyőre (16:10 oldalarány)</PresentationFormat>
  <Paragraphs>51</Paragraphs>
  <Slides>12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Office-téma</vt:lpstr>
      <vt:lpstr>Equation</vt:lpstr>
      <vt:lpstr>Microsoft Equation 3.0</vt:lpstr>
      <vt:lpstr>Váltakozó áram</vt:lpstr>
      <vt:lpstr>Bevezetés</vt:lpstr>
      <vt:lpstr>PowerPoint bemutató</vt:lpstr>
      <vt:lpstr>PowerPoint bemutató</vt:lpstr>
      <vt:lpstr>Szinuszos váltakozó áram</vt:lpstr>
      <vt:lpstr>PowerPoint bemutató</vt:lpstr>
      <vt:lpstr>PowerPoint bemutató</vt:lpstr>
      <vt:lpstr>A váltakozó áram effektív értéke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Váltakozó áram</dc:title>
  <dc:creator>Lászlóné Kenyeres Krisztina</dc:creator>
  <cp:lastModifiedBy>TABLET</cp:lastModifiedBy>
  <cp:revision>12</cp:revision>
  <dcterms:created xsi:type="dcterms:W3CDTF">2013-03-25T10:10:36Z</dcterms:created>
  <dcterms:modified xsi:type="dcterms:W3CDTF">2013-03-29T12:37:12Z</dcterms:modified>
</cp:coreProperties>
</file>