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715000" type="screen16x1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84" y="-390"/>
      </p:cViewPr>
      <p:guideLst>
        <p:guide orient="horz" pos="180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03C3-37A2-4D73-8E0E-0F3C7F36FE45}" type="datetimeFigureOut">
              <a:rPr lang="hu-HU" smtClean="0"/>
              <a:t>2012.11.19.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2FC16-3683-49A3-8EF8-B59B3706F1E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452910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03C3-37A2-4D73-8E0E-0F3C7F36FE45}" type="datetimeFigureOut">
              <a:rPr lang="hu-HU" smtClean="0"/>
              <a:t>2012.11.19.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2FC16-3683-49A3-8EF8-B59B3706F1E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555118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03C3-37A2-4D73-8E0E-0F3C7F36FE45}" type="datetimeFigureOut">
              <a:rPr lang="hu-HU" smtClean="0"/>
              <a:t>2012.11.19.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2FC16-3683-49A3-8EF8-B59B3706F1E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985582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03C3-37A2-4D73-8E0E-0F3C7F36FE45}" type="datetimeFigureOut">
              <a:rPr lang="hu-HU" smtClean="0"/>
              <a:t>2012.11.19.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2FC16-3683-49A3-8EF8-B59B3706F1E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51400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3672417"/>
            <a:ext cx="7772400" cy="1135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03C3-37A2-4D73-8E0E-0F3C7F36FE45}" type="datetimeFigureOut">
              <a:rPr lang="hu-HU" smtClean="0"/>
              <a:t>2012.11.19.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2FC16-3683-49A3-8EF8-B59B3706F1E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16040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333500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333500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03C3-37A2-4D73-8E0E-0F3C7F36FE45}" type="datetimeFigureOut">
              <a:rPr lang="hu-HU" smtClean="0"/>
              <a:t>2012.11.19.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2FC16-3683-49A3-8EF8-B59B3706F1E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286979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03C3-37A2-4D73-8E0E-0F3C7F36FE45}" type="datetimeFigureOut">
              <a:rPr lang="hu-HU" smtClean="0"/>
              <a:t>2012.11.19.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2FC16-3683-49A3-8EF8-B59B3706F1E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6800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03C3-37A2-4D73-8E0E-0F3C7F36FE45}" type="datetimeFigureOut">
              <a:rPr lang="hu-HU" smtClean="0"/>
              <a:t>2012.11.19.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2FC16-3683-49A3-8EF8-B59B3706F1E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990804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03C3-37A2-4D73-8E0E-0F3C7F36FE45}" type="datetimeFigureOut">
              <a:rPr lang="hu-HU" smtClean="0"/>
              <a:t>2012.11.19.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2FC16-3683-49A3-8EF8-B59B3706F1E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365200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03C3-37A2-4D73-8E0E-0F3C7F36FE45}" type="datetimeFigureOut">
              <a:rPr lang="hu-HU" smtClean="0"/>
              <a:t>2012.11.19.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2FC16-3683-49A3-8EF8-B59B3706F1E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673513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03C3-37A2-4D73-8E0E-0F3C7F36FE45}" type="datetimeFigureOut">
              <a:rPr lang="hu-HU" smtClean="0"/>
              <a:t>2012.11.19.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2FC16-3683-49A3-8EF8-B59B3706F1E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220975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333500"/>
            <a:ext cx="8229600" cy="37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5003C3-37A2-4D73-8E0E-0F3C7F36FE45}" type="datetimeFigureOut">
              <a:rPr lang="hu-HU" smtClean="0"/>
              <a:t>2012.11.19.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82FC16-3683-49A3-8EF8-B59B3706F1E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87340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5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4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6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12" Type="http://schemas.openxmlformats.org/officeDocument/2006/relationships/image" Target="../media/image11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wmf"/><Relationship Id="rId11" Type="http://schemas.openxmlformats.org/officeDocument/2006/relationships/oleObject" Target="../embeddings/oleObject11.bin"/><Relationship Id="rId5" Type="http://schemas.openxmlformats.org/officeDocument/2006/relationships/oleObject" Target="../embeddings/oleObject8.bin"/><Relationship Id="rId10" Type="http://schemas.openxmlformats.org/officeDocument/2006/relationships/image" Target="../media/image10.wmf"/><Relationship Id="rId4" Type="http://schemas.openxmlformats.org/officeDocument/2006/relationships/image" Target="../media/image7.wmf"/><Relationship Id="rId9" Type="http://schemas.openxmlformats.org/officeDocument/2006/relationships/oleObject" Target="../embeddings/oleObject10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12" Type="http://schemas.openxmlformats.org/officeDocument/2006/relationships/image" Target="../media/image16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16.bin"/><Relationship Id="rId5" Type="http://schemas.openxmlformats.org/officeDocument/2006/relationships/oleObject" Target="../embeddings/oleObject13.bin"/><Relationship Id="rId10" Type="http://schemas.openxmlformats.org/officeDocument/2006/relationships/image" Target="../media/image15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5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8.bin"/><Relationship Id="rId4" Type="http://schemas.openxmlformats.org/officeDocument/2006/relationships/image" Target="../media/image17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oleObject" Target="../embeddings/oleObject20.bin"/><Relationship Id="rId7" Type="http://schemas.openxmlformats.org/officeDocument/2006/relationships/oleObject" Target="../embeddings/oleObject2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21.bin"/><Relationship Id="rId4" Type="http://schemas.openxmlformats.org/officeDocument/2006/relationships/image" Target="../media/image2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églalap 3"/>
          <p:cNvSpPr/>
          <p:nvPr/>
        </p:nvSpPr>
        <p:spPr>
          <a:xfrm>
            <a:off x="755576" y="1636800"/>
            <a:ext cx="751590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4400" b="1" dirty="0"/>
              <a:t>Önindukció, kölcsönös indukció</a:t>
            </a:r>
          </a:p>
        </p:txBody>
      </p:sp>
    </p:spTree>
    <p:extLst>
      <p:ext uri="{BB962C8B-B14F-4D97-AF65-F5344CB8AC3E}">
        <p14:creationId xmlns:p14="http://schemas.microsoft.com/office/powerpoint/2010/main" val="2753594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332533" y="451824"/>
            <a:ext cx="842493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/>
              <a:t>Tekintsünk egy </a:t>
            </a:r>
            <a:r>
              <a:rPr lang="hu-HU" dirty="0" smtClean="0"/>
              <a:t>tekercset, </a:t>
            </a:r>
            <a:r>
              <a:rPr lang="hu-HU" dirty="0"/>
              <a:t>melynek menetszáma n, hosszúsága </a:t>
            </a:r>
            <a:r>
              <a:rPr lang="hu-HU" dirty="0" smtClean="0"/>
              <a:t>    , </a:t>
            </a:r>
            <a:r>
              <a:rPr lang="hu-HU" dirty="0"/>
              <a:t>keresztmetszete A </a:t>
            </a:r>
            <a:r>
              <a:rPr lang="hu-HU" dirty="0" smtClean="0"/>
              <a:t>és </a:t>
            </a:r>
            <a:r>
              <a:rPr lang="hu-HU" dirty="0"/>
              <a:t>a benne levő anyag relatív </a:t>
            </a:r>
            <a:r>
              <a:rPr lang="hu-HU" dirty="0" err="1"/>
              <a:t>permeabilitása</a:t>
            </a:r>
            <a:r>
              <a:rPr lang="hu-HU" dirty="0"/>
              <a:t> </a:t>
            </a:r>
            <a:r>
              <a:rPr lang="hu-HU" dirty="0" err="1" smtClean="0">
                <a:latin typeface="Symbol" pitchFamily="18" charset="2"/>
              </a:rPr>
              <a:t>m</a:t>
            </a:r>
            <a:r>
              <a:rPr lang="hu-HU" baseline="-25000" dirty="0" err="1" smtClean="0"/>
              <a:t>r</a:t>
            </a:r>
            <a:r>
              <a:rPr lang="hu-HU" dirty="0"/>
              <a:t>. Folyjék I áram a tekercsen </a:t>
            </a:r>
            <a:r>
              <a:rPr lang="hu-HU" dirty="0" smtClean="0"/>
              <a:t>keresztül. Ekkor a tekercs belsejében kialakuló mágneses indukció:</a:t>
            </a:r>
            <a:endParaRPr lang="hu-HU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4" name="Objektum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2360884"/>
              </p:ext>
            </p:extLst>
          </p:nvPr>
        </p:nvGraphicFramePr>
        <p:xfrm>
          <a:off x="5364088" y="1117307"/>
          <a:ext cx="1584176" cy="5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9" name="Equation" r:id="rId3" imgW="927000" imgH="393480" progId="Equation.3">
                  <p:embed/>
                </p:oleObj>
              </mc:Choice>
              <mc:Fallback>
                <p:oleObj name="Equation" r:id="rId3" imgW="927000" imgH="39348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4088" y="1117307"/>
                        <a:ext cx="1584176" cy="5580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2" name="Group 9"/>
          <p:cNvGrpSpPr>
            <a:grpSpLocks/>
          </p:cNvGrpSpPr>
          <p:nvPr/>
        </p:nvGrpSpPr>
        <p:grpSpPr bwMode="auto">
          <a:xfrm>
            <a:off x="834740" y="1824079"/>
            <a:ext cx="2833135" cy="2498554"/>
            <a:chOff x="3437" y="10500"/>
            <a:chExt cx="3280" cy="3443"/>
          </a:xfrm>
        </p:grpSpPr>
        <p:sp>
          <p:nvSpPr>
            <p:cNvPr id="14" name="Text Box 39"/>
            <p:cNvSpPr txBox="1">
              <a:spLocks noChangeArrowheads="1"/>
            </p:cNvSpPr>
            <p:nvPr/>
          </p:nvSpPr>
          <p:spPr bwMode="auto">
            <a:xfrm>
              <a:off x="6177" y="10580"/>
              <a:ext cx="54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hu-HU" altLang="ja-JP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MS Mincho" pitchFamily="49" charset="-128"/>
                  <a:cs typeface="Times New Roman" pitchFamily="18" charset="0"/>
                </a:rPr>
                <a:t>n</a:t>
              </a:r>
              <a:endParaRPr kumimoji="0" lang="hu-HU" altLang="ja-JP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Text Box 38"/>
            <p:cNvSpPr txBox="1">
              <a:spLocks noChangeArrowheads="1"/>
            </p:cNvSpPr>
            <p:nvPr/>
          </p:nvSpPr>
          <p:spPr bwMode="auto">
            <a:xfrm>
              <a:off x="3937" y="10500"/>
              <a:ext cx="54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hu-HU" altLang="ja-JP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MS Mincho" pitchFamily="49" charset="-128"/>
                  <a:cs typeface="Times New Roman" pitchFamily="18" charset="0"/>
                </a:rPr>
                <a:t>I</a:t>
              </a:r>
              <a:endParaRPr kumimoji="0" lang="hu-HU" altLang="ja-JP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Text Box 37"/>
            <p:cNvSpPr txBox="1">
              <a:spLocks noChangeArrowheads="1"/>
            </p:cNvSpPr>
            <p:nvPr/>
          </p:nvSpPr>
          <p:spPr bwMode="auto">
            <a:xfrm>
              <a:off x="3437" y="11550"/>
              <a:ext cx="680" cy="3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hu-HU" altLang="ja-JP" sz="16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MS Mincho" pitchFamily="49" charset="-128"/>
                  <a:cs typeface="Times New Roman" pitchFamily="18" charset="0"/>
                </a:rPr>
                <a:t>U</a:t>
              </a:r>
              <a:r>
                <a:rPr kumimoji="0" lang="hu-HU" altLang="ja-JP" sz="1600" b="0" i="0" u="none" strike="noStrike" cap="none" normalizeH="0" baseline="-3000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MS Mincho" pitchFamily="49" charset="-128"/>
                  <a:cs typeface="Times New Roman" pitchFamily="18" charset="0"/>
                </a:rPr>
                <a:t>i</a:t>
              </a:r>
              <a:endParaRPr kumimoji="0" lang="hu-HU" altLang="ja-JP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Text Box 36"/>
            <p:cNvSpPr txBox="1">
              <a:spLocks noChangeArrowheads="1"/>
            </p:cNvSpPr>
            <p:nvPr/>
          </p:nvSpPr>
          <p:spPr bwMode="auto">
            <a:xfrm>
              <a:off x="3937" y="12107"/>
              <a:ext cx="36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hu-HU" altLang="ja-JP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" name="Line 35"/>
            <p:cNvSpPr>
              <a:spLocks noChangeShapeType="1"/>
            </p:cNvSpPr>
            <p:nvPr/>
          </p:nvSpPr>
          <p:spPr bwMode="auto">
            <a:xfrm>
              <a:off x="3817" y="11040"/>
              <a:ext cx="1" cy="191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grpSp>
          <p:nvGrpSpPr>
            <p:cNvPr id="19" name="Group 15"/>
            <p:cNvGrpSpPr>
              <a:grpSpLocks/>
            </p:cNvGrpSpPr>
            <p:nvPr/>
          </p:nvGrpSpPr>
          <p:grpSpPr bwMode="auto">
            <a:xfrm rot="5400000">
              <a:off x="3617" y="11098"/>
              <a:ext cx="2070" cy="1790"/>
              <a:chOff x="5727" y="10584"/>
              <a:chExt cx="2071" cy="1790"/>
            </a:xfrm>
          </p:grpSpPr>
          <p:sp>
            <p:nvSpPr>
              <p:cNvPr id="25" name="Line 34"/>
              <p:cNvSpPr>
                <a:spLocks noChangeShapeType="1"/>
              </p:cNvSpPr>
              <p:nvPr/>
            </p:nvSpPr>
            <p:spPr bwMode="auto">
              <a:xfrm flipV="1">
                <a:off x="5727" y="11094"/>
                <a:ext cx="1" cy="126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26" name="Arc 33"/>
              <p:cNvSpPr>
                <a:spLocks/>
              </p:cNvSpPr>
              <p:nvPr/>
            </p:nvSpPr>
            <p:spPr bwMode="auto">
              <a:xfrm rot="5400000" flipH="1">
                <a:off x="5730" y="10583"/>
                <a:ext cx="548" cy="549"/>
              </a:xfrm>
              <a:custGeom>
                <a:avLst/>
                <a:gdLst>
                  <a:gd name="G0" fmla="+- 582 0 0"/>
                  <a:gd name="G1" fmla="+- 21600 0 0"/>
                  <a:gd name="G2" fmla="+- 21600 0 0"/>
                  <a:gd name="T0" fmla="*/ 0 w 22182"/>
                  <a:gd name="T1" fmla="*/ 8 h 43176"/>
                  <a:gd name="T2" fmla="*/ 1596 w 22182"/>
                  <a:gd name="T3" fmla="*/ 43176 h 43176"/>
                  <a:gd name="T4" fmla="*/ 582 w 22182"/>
                  <a:gd name="T5" fmla="*/ 21600 h 431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2182" h="43176" fill="none" extrusionOk="0">
                    <a:moveTo>
                      <a:pt x="-1" y="7"/>
                    </a:moveTo>
                    <a:cubicBezTo>
                      <a:pt x="193" y="2"/>
                      <a:pt x="387" y="-1"/>
                      <a:pt x="582" y="0"/>
                    </a:cubicBezTo>
                    <a:cubicBezTo>
                      <a:pt x="12511" y="0"/>
                      <a:pt x="22182" y="9670"/>
                      <a:pt x="22182" y="21600"/>
                    </a:cubicBezTo>
                    <a:cubicBezTo>
                      <a:pt x="22182" y="33135"/>
                      <a:pt x="13118" y="42634"/>
                      <a:pt x="1596" y="43176"/>
                    </a:cubicBezTo>
                  </a:path>
                  <a:path w="22182" h="43176" stroke="0" extrusionOk="0">
                    <a:moveTo>
                      <a:pt x="-1" y="7"/>
                    </a:moveTo>
                    <a:cubicBezTo>
                      <a:pt x="193" y="2"/>
                      <a:pt x="387" y="-1"/>
                      <a:pt x="582" y="0"/>
                    </a:cubicBezTo>
                    <a:cubicBezTo>
                      <a:pt x="12511" y="0"/>
                      <a:pt x="22182" y="9670"/>
                      <a:pt x="22182" y="21600"/>
                    </a:cubicBezTo>
                    <a:cubicBezTo>
                      <a:pt x="22182" y="33135"/>
                      <a:pt x="13118" y="42634"/>
                      <a:pt x="1596" y="43176"/>
                    </a:cubicBezTo>
                    <a:lnTo>
                      <a:pt x="582" y="2160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27" name="Arc 32"/>
              <p:cNvSpPr>
                <a:spLocks/>
              </p:cNvSpPr>
              <p:nvPr/>
            </p:nvSpPr>
            <p:spPr bwMode="auto">
              <a:xfrm rot="16200000" flipH="1">
                <a:off x="5823" y="11188"/>
                <a:ext cx="547" cy="360"/>
              </a:xfrm>
              <a:custGeom>
                <a:avLst/>
                <a:gdLst>
                  <a:gd name="G0" fmla="+- 621 0 0"/>
                  <a:gd name="G1" fmla="+- 21600 0 0"/>
                  <a:gd name="G2" fmla="+- 21600 0 0"/>
                  <a:gd name="T0" fmla="*/ 39 w 22221"/>
                  <a:gd name="T1" fmla="*/ 8 h 43200"/>
                  <a:gd name="T2" fmla="*/ 0 w 22221"/>
                  <a:gd name="T3" fmla="*/ 43191 h 43200"/>
                  <a:gd name="T4" fmla="*/ 621 w 22221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2221" h="43200" fill="none" extrusionOk="0">
                    <a:moveTo>
                      <a:pt x="38" y="7"/>
                    </a:moveTo>
                    <a:cubicBezTo>
                      <a:pt x="232" y="2"/>
                      <a:pt x="426" y="-1"/>
                      <a:pt x="621" y="0"/>
                    </a:cubicBezTo>
                    <a:cubicBezTo>
                      <a:pt x="12550" y="0"/>
                      <a:pt x="22221" y="9670"/>
                      <a:pt x="22221" y="21600"/>
                    </a:cubicBezTo>
                    <a:cubicBezTo>
                      <a:pt x="22221" y="33529"/>
                      <a:pt x="12550" y="43200"/>
                      <a:pt x="621" y="43200"/>
                    </a:cubicBezTo>
                    <a:cubicBezTo>
                      <a:pt x="413" y="43200"/>
                      <a:pt x="206" y="43197"/>
                      <a:pt x="-1" y="43191"/>
                    </a:cubicBezTo>
                  </a:path>
                  <a:path w="22221" h="43200" stroke="0" extrusionOk="0">
                    <a:moveTo>
                      <a:pt x="38" y="7"/>
                    </a:moveTo>
                    <a:cubicBezTo>
                      <a:pt x="232" y="2"/>
                      <a:pt x="426" y="-1"/>
                      <a:pt x="621" y="0"/>
                    </a:cubicBezTo>
                    <a:cubicBezTo>
                      <a:pt x="12550" y="0"/>
                      <a:pt x="22221" y="9670"/>
                      <a:pt x="22221" y="21600"/>
                    </a:cubicBezTo>
                    <a:cubicBezTo>
                      <a:pt x="22221" y="33529"/>
                      <a:pt x="12550" y="43200"/>
                      <a:pt x="621" y="43200"/>
                    </a:cubicBezTo>
                    <a:cubicBezTo>
                      <a:pt x="413" y="43200"/>
                      <a:pt x="206" y="43197"/>
                      <a:pt x="-1" y="43191"/>
                    </a:cubicBezTo>
                    <a:lnTo>
                      <a:pt x="621" y="2160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28" name="Arc 31"/>
              <p:cNvSpPr>
                <a:spLocks/>
              </p:cNvSpPr>
              <p:nvPr/>
            </p:nvSpPr>
            <p:spPr bwMode="auto">
              <a:xfrm rot="5400000" flipH="1">
                <a:off x="6108" y="10583"/>
                <a:ext cx="548" cy="549"/>
              </a:xfrm>
              <a:custGeom>
                <a:avLst/>
                <a:gdLst>
                  <a:gd name="G0" fmla="+- 582 0 0"/>
                  <a:gd name="G1" fmla="+- 21600 0 0"/>
                  <a:gd name="G2" fmla="+- 21600 0 0"/>
                  <a:gd name="T0" fmla="*/ 0 w 22182"/>
                  <a:gd name="T1" fmla="*/ 8 h 43176"/>
                  <a:gd name="T2" fmla="*/ 1596 w 22182"/>
                  <a:gd name="T3" fmla="*/ 43176 h 43176"/>
                  <a:gd name="T4" fmla="*/ 582 w 22182"/>
                  <a:gd name="T5" fmla="*/ 21600 h 431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2182" h="43176" fill="none" extrusionOk="0">
                    <a:moveTo>
                      <a:pt x="-1" y="7"/>
                    </a:moveTo>
                    <a:cubicBezTo>
                      <a:pt x="193" y="2"/>
                      <a:pt x="387" y="-1"/>
                      <a:pt x="582" y="0"/>
                    </a:cubicBezTo>
                    <a:cubicBezTo>
                      <a:pt x="12511" y="0"/>
                      <a:pt x="22182" y="9670"/>
                      <a:pt x="22182" y="21600"/>
                    </a:cubicBezTo>
                    <a:cubicBezTo>
                      <a:pt x="22182" y="33135"/>
                      <a:pt x="13118" y="42634"/>
                      <a:pt x="1596" y="43176"/>
                    </a:cubicBezTo>
                  </a:path>
                  <a:path w="22182" h="43176" stroke="0" extrusionOk="0">
                    <a:moveTo>
                      <a:pt x="-1" y="7"/>
                    </a:moveTo>
                    <a:cubicBezTo>
                      <a:pt x="193" y="2"/>
                      <a:pt x="387" y="-1"/>
                      <a:pt x="582" y="0"/>
                    </a:cubicBezTo>
                    <a:cubicBezTo>
                      <a:pt x="12511" y="0"/>
                      <a:pt x="22182" y="9670"/>
                      <a:pt x="22182" y="21600"/>
                    </a:cubicBezTo>
                    <a:cubicBezTo>
                      <a:pt x="22182" y="33135"/>
                      <a:pt x="13118" y="42634"/>
                      <a:pt x="1596" y="43176"/>
                    </a:cubicBezTo>
                    <a:lnTo>
                      <a:pt x="582" y="2160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29" name="Arc 30"/>
              <p:cNvSpPr>
                <a:spLocks/>
              </p:cNvSpPr>
              <p:nvPr/>
            </p:nvSpPr>
            <p:spPr bwMode="auto">
              <a:xfrm rot="5400000" flipH="1">
                <a:off x="5918" y="10583"/>
                <a:ext cx="548" cy="549"/>
              </a:xfrm>
              <a:custGeom>
                <a:avLst/>
                <a:gdLst>
                  <a:gd name="G0" fmla="+- 582 0 0"/>
                  <a:gd name="G1" fmla="+- 21600 0 0"/>
                  <a:gd name="G2" fmla="+- 21600 0 0"/>
                  <a:gd name="T0" fmla="*/ 0 w 22182"/>
                  <a:gd name="T1" fmla="*/ 8 h 43176"/>
                  <a:gd name="T2" fmla="*/ 1596 w 22182"/>
                  <a:gd name="T3" fmla="*/ 43176 h 43176"/>
                  <a:gd name="T4" fmla="*/ 582 w 22182"/>
                  <a:gd name="T5" fmla="*/ 21600 h 431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2182" h="43176" fill="none" extrusionOk="0">
                    <a:moveTo>
                      <a:pt x="-1" y="7"/>
                    </a:moveTo>
                    <a:cubicBezTo>
                      <a:pt x="193" y="2"/>
                      <a:pt x="387" y="-1"/>
                      <a:pt x="582" y="0"/>
                    </a:cubicBezTo>
                    <a:cubicBezTo>
                      <a:pt x="12511" y="0"/>
                      <a:pt x="22182" y="9670"/>
                      <a:pt x="22182" y="21600"/>
                    </a:cubicBezTo>
                    <a:cubicBezTo>
                      <a:pt x="22182" y="33135"/>
                      <a:pt x="13118" y="42634"/>
                      <a:pt x="1596" y="43176"/>
                    </a:cubicBezTo>
                  </a:path>
                  <a:path w="22182" h="43176" stroke="0" extrusionOk="0">
                    <a:moveTo>
                      <a:pt x="-1" y="7"/>
                    </a:moveTo>
                    <a:cubicBezTo>
                      <a:pt x="193" y="2"/>
                      <a:pt x="387" y="-1"/>
                      <a:pt x="582" y="0"/>
                    </a:cubicBezTo>
                    <a:cubicBezTo>
                      <a:pt x="12511" y="0"/>
                      <a:pt x="22182" y="9670"/>
                      <a:pt x="22182" y="21600"/>
                    </a:cubicBezTo>
                    <a:cubicBezTo>
                      <a:pt x="22182" y="33135"/>
                      <a:pt x="13118" y="42634"/>
                      <a:pt x="1596" y="43176"/>
                    </a:cubicBezTo>
                    <a:lnTo>
                      <a:pt x="582" y="2160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30" name="Arc 29"/>
              <p:cNvSpPr>
                <a:spLocks/>
              </p:cNvSpPr>
              <p:nvPr/>
            </p:nvSpPr>
            <p:spPr bwMode="auto">
              <a:xfrm rot="16200000" flipH="1">
                <a:off x="6013" y="11188"/>
                <a:ext cx="547" cy="360"/>
              </a:xfrm>
              <a:custGeom>
                <a:avLst/>
                <a:gdLst>
                  <a:gd name="G0" fmla="+- 621 0 0"/>
                  <a:gd name="G1" fmla="+- 21600 0 0"/>
                  <a:gd name="G2" fmla="+- 21600 0 0"/>
                  <a:gd name="T0" fmla="*/ 39 w 22221"/>
                  <a:gd name="T1" fmla="*/ 8 h 43200"/>
                  <a:gd name="T2" fmla="*/ 0 w 22221"/>
                  <a:gd name="T3" fmla="*/ 43191 h 43200"/>
                  <a:gd name="T4" fmla="*/ 621 w 22221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2221" h="43200" fill="none" extrusionOk="0">
                    <a:moveTo>
                      <a:pt x="38" y="7"/>
                    </a:moveTo>
                    <a:cubicBezTo>
                      <a:pt x="232" y="2"/>
                      <a:pt x="426" y="-1"/>
                      <a:pt x="621" y="0"/>
                    </a:cubicBezTo>
                    <a:cubicBezTo>
                      <a:pt x="12550" y="0"/>
                      <a:pt x="22221" y="9670"/>
                      <a:pt x="22221" y="21600"/>
                    </a:cubicBezTo>
                    <a:cubicBezTo>
                      <a:pt x="22221" y="33529"/>
                      <a:pt x="12550" y="43200"/>
                      <a:pt x="621" y="43200"/>
                    </a:cubicBezTo>
                    <a:cubicBezTo>
                      <a:pt x="413" y="43200"/>
                      <a:pt x="206" y="43197"/>
                      <a:pt x="-1" y="43191"/>
                    </a:cubicBezTo>
                  </a:path>
                  <a:path w="22221" h="43200" stroke="0" extrusionOk="0">
                    <a:moveTo>
                      <a:pt x="38" y="7"/>
                    </a:moveTo>
                    <a:cubicBezTo>
                      <a:pt x="232" y="2"/>
                      <a:pt x="426" y="-1"/>
                      <a:pt x="621" y="0"/>
                    </a:cubicBezTo>
                    <a:cubicBezTo>
                      <a:pt x="12550" y="0"/>
                      <a:pt x="22221" y="9670"/>
                      <a:pt x="22221" y="21600"/>
                    </a:cubicBezTo>
                    <a:cubicBezTo>
                      <a:pt x="22221" y="33529"/>
                      <a:pt x="12550" y="43200"/>
                      <a:pt x="621" y="43200"/>
                    </a:cubicBezTo>
                    <a:cubicBezTo>
                      <a:pt x="413" y="43200"/>
                      <a:pt x="206" y="43197"/>
                      <a:pt x="-1" y="43191"/>
                    </a:cubicBezTo>
                    <a:lnTo>
                      <a:pt x="621" y="2160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31" name="Arc 28"/>
              <p:cNvSpPr>
                <a:spLocks/>
              </p:cNvSpPr>
              <p:nvPr/>
            </p:nvSpPr>
            <p:spPr bwMode="auto">
              <a:xfrm rot="16200000" flipH="1">
                <a:off x="6203" y="11188"/>
                <a:ext cx="547" cy="360"/>
              </a:xfrm>
              <a:custGeom>
                <a:avLst/>
                <a:gdLst>
                  <a:gd name="G0" fmla="+- 621 0 0"/>
                  <a:gd name="G1" fmla="+- 21600 0 0"/>
                  <a:gd name="G2" fmla="+- 21600 0 0"/>
                  <a:gd name="T0" fmla="*/ 39 w 22221"/>
                  <a:gd name="T1" fmla="*/ 8 h 43200"/>
                  <a:gd name="T2" fmla="*/ 0 w 22221"/>
                  <a:gd name="T3" fmla="*/ 43191 h 43200"/>
                  <a:gd name="T4" fmla="*/ 621 w 22221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2221" h="43200" fill="none" extrusionOk="0">
                    <a:moveTo>
                      <a:pt x="38" y="7"/>
                    </a:moveTo>
                    <a:cubicBezTo>
                      <a:pt x="232" y="2"/>
                      <a:pt x="426" y="-1"/>
                      <a:pt x="621" y="0"/>
                    </a:cubicBezTo>
                    <a:cubicBezTo>
                      <a:pt x="12550" y="0"/>
                      <a:pt x="22221" y="9670"/>
                      <a:pt x="22221" y="21600"/>
                    </a:cubicBezTo>
                    <a:cubicBezTo>
                      <a:pt x="22221" y="33529"/>
                      <a:pt x="12550" y="43200"/>
                      <a:pt x="621" y="43200"/>
                    </a:cubicBezTo>
                    <a:cubicBezTo>
                      <a:pt x="413" y="43200"/>
                      <a:pt x="206" y="43197"/>
                      <a:pt x="-1" y="43191"/>
                    </a:cubicBezTo>
                  </a:path>
                  <a:path w="22221" h="43200" stroke="0" extrusionOk="0">
                    <a:moveTo>
                      <a:pt x="38" y="7"/>
                    </a:moveTo>
                    <a:cubicBezTo>
                      <a:pt x="232" y="2"/>
                      <a:pt x="426" y="-1"/>
                      <a:pt x="621" y="0"/>
                    </a:cubicBezTo>
                    <a:cubicBezTo>
                      <a:pt x="12550" y="0"/>
                      <a:pt x="22221" y="9670"/>
                      <a:pt x="22221" y="21600"/>
                    </a:cubicBezTo>
                    <a:cubicBezTo>
                      <a:pt x="22221" y="33529"/>
                      <a:pt x="12550" y="43200"/>
                      <a:pt x="621" y="43200"/>
                    </a:cubicBezTo>
                    <a:cubicBezTo>
                      <a:pt x="413" y="43200"/>
                      <a:pt x="206" y="43197"/>
                      <a:pt x="-1" y="43191"/>
                    </a:cubicBezTo>
                    <a:lnTo>
                      <a:pt x="621" y="2160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32" name="Arc 27"/>
              <p:cNvSpPr>
                <a:spLocks/>
              </p:cNvSpPr>
              <p:nvPr/>
            </p:nvSpPr>
            <p:spPr bwMode="auto">
              <a:xfrm rot="16200000" flipH="1">
                <a:off x="6393" y="11188"/>
                <a:ext cx="547" cy="360"/>
              </a:xfrm>
              <a:custGeom>
                <a:avLst/>
                <a:gdLst>
                  <a:gd name="G0" fmla="+- 621 0 0"/>
                  <a:gd name="G1" fmla="+- 21600 0 0"/>
                  <a:gd name="G2" fmla="+- 21600 0 0"/>
                  <a:gd name="T0" fmla="*/ 39 w 22221"/>
                  <a:gd name="T1" fmla="*/ 8 h 43200"/>
                  <a:gd name="T2" fmla="*/ 0 w 22221"/>
                  <a:gd name="T3" fmla="*/ 43191 h 43200"/>
                  <a:gd name="T4" fmla="*/ 621 w 22221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2221" h="43200" fill="none" extrusionOk="0">
                    <a:moveTo>
                      <a:pt x="38" y="7"/>
                    </a:moveTo>
                    <a:cubicBezTo>
                      <a:pt x="232" y="2"/>
                      <a:pt x="426" y="-1"/>
                      <a:pt x="621" y="0"/>
                    </a:cubicBezTo>
                    <a:cubicBezTo>
                      <a:pt x="12550" y="0"/>
                      <a:pt x="22221" y="9670"/>
                      <a:pt x="22221" y="21600"/>
                    </a:cubicBezTo>
                    <a:cubicBezTo>
                      <a:pt x="22221" y="33529"/>
                      <a:pt x="12550" y="43200"/>
                      <a:pt x="621" y="43200"/>
                    </a:cubicBezTo>
                    <a:cubicBezTo>
                      <a:pt x="413" y="43200"/>
                      <a:pt x="206" y="43197"/>
                      <a:pt x="-1" y="43191"/>
                    </a:cubicBezTo>
                  </a:path>
                  <a:path w="22221" h="43200" stroke="0" extrusionOk="0">
                    <a:moveTo>
                      <a:pt x="38" y="7"/>
                    </a:moveTo>
                    <a:cubicBezTo>
                      <a:pt x="232" y="2"/>
                      <a:pt x="426" y="-1"/>
                      <a:pt x="621" y="0"/>
                    </a:cubicBezTo>
                    <a:cubicBezTo>
                      <a:pt x="12550" y="0"/>
                      <a:pt x="22221" y="9670"/>
                      <a:pt x="22221" y="21600"/>
                    </a:cubicBezTo>
                    <a:cubicBezTo>
                      <a:pt x="22221" y="33529"/>
                      <a:pt x="12550" y="43200"/>
                      <a:pt x="621" y="43200"/>
                    </a:cubicBezTo>
                    <a:cubicBezTo>
                      <a:pt x="413" y="43200"/>
                      <a:pt x="206" y="43197"/>
                      <a:pt x="-1" y="43191"/>
                    </a:cubicBezTo>
                    <a:lnTo>
                      <a:pt x="621" y="2160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33" name="Arc 26"/>
              <p:cNvSpPr>
                <a:spLocks/>
              </p:cNvSpPr>
              <p:nvPr/>
            </p:nvSpPr>
            <p:spPr bwMode="auto">
              <a:xfrm rot="16200000" flipH="1">
                <a:off x="6583" y="11188"/>
                <a:ext cx="547" cy="360"/>
              </a:xfrm>
              <a:custGeom>
                <a:avLst/>
                <a:gdLst>
                  <a:gd name="G0" fmla="+- 621 0 0"/>
                  <a:gd name="G1" fmla="+- 21600 0 0"/>
                  <a:gd name="G2" fmla="+- 21600 0 0"/>
                  <a:gd name="T0" fmla="*/ 39 w 22221"/>
                  <a:gd name="T1" fmla="*/ 8 h 43200"/>
                  <a:gd name="T2" fmla="*/ 0 w 22221"/>
                  <a:gd name="T3" fmla="*/ 43191 h 43200"/>
                  <a:gd name="T4" fmla="*/ 621 w 22221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2221" h="43200" fill="none" extrusionOk="0">
                    <a:moveTo>
                      <a:pt x="38" y="7"/>
                    </a:moveTo>
                    <a:cubicBezTo>
                      <a:pt x="232" y="2"/>
                      <a:pt x="426" y="-1"/>
                      <a:pt x="621" y="0"/>
                    </a:cubicBezTo>
                    <a:cubicBezTo>
                      <a:pt x="12550" y="0"/>
                      <a:pt x="22221" y="9670"/>
                      <a:pt x="22221" y="21600"/>
                    </a:cubicBezTo>
                    <a:cubicBezTo>
                      <a:pt x="22221" y="33529"/>
                      <a:pt x="12550" y="43200"/>
                      <a:pt x="621" y="43200"/>
                    </a:cubicBezTo>
                    <a:cubicBezTo>
                      <a:pt x="413" y="43200"/>
                      <a:pt x="206" y="43197"/>
                      <a:pt x="-1" y="43191"/>
                    </a:cubicBezTo>
                  </a:path>
                  <a:path w="22221" h="43200" stroke="0" extrusionOk="0">
                    <a:moveTo>
                      <a:pt x="38" y="7"/>
                    </a:moveTo>
                    <a:cubicBezTo>
                      <a:pt x="232" y="2"/>
                      <a:pt x="426" y="-1"/>
                      <a:pt x="621" y="0"/>
                    </a:cubicBezTo>
                    <a:cubicBezTo>
                      <a:pt x="12550" y="0"/>
                      <a:pt x="22221" y="9670"/>
                      <a:pt x="22221" y="21600"/>
                    </a:cubicBezTo>
                    <a:cubicBezTo>
                      <a:pt x="22221" y="33529"/>
                      <a:pt x="12550" y="43200"/>
                      <a:pt x="621" y="43200"/>
                    </a:cubicBezTo>
                    <a:cubicBezTo>
                      <a:pt x="413" y="43200"/>
                      <a:pt x="206" y="43197"/>
                      <a:pt x="-1" y="43191"/>
                    </a:cubicBezTo>
                    <a:lnTo>
                      <a:pt x="621" y="2160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34" name="Arc 25"/>
              <p:cNvSpPr>
                <a:spLocks/>
              </p:cNvSpPr>
              <p:nvPr/>
            </p:nvSpPr>
            <p:spPr bwMode="auto">
              <a:xfrm rot="5400000" flipH="1">
                <a:off x="6298" y="10585"/>
                <a:ext cx="548" cy="549"/>
              </a:xfrm>
              <a:custGeom>
                <a:avLst/>
                <a:gdLst>
                  <a:gd name="G0" fmla="+- 582 0 0"/>
                  <a:gd name="G1" fmla="+- 21600 0 0"/>
                  <a:gd name="G2" fmla="+- 21600 0 0"/>
                  <a:gd name="T0" fmla="*/ 0 w 22182"/>
                  <a:gd name="T1" fmla="*/ 8 h 43176"/>
                  <a:gd name="T2" fmla="*/ 1596 w 22182"/>
                  <a:gd name="T3" fmla="*/ 43176 h 43176"/>
                  <a:gd name="T4" fmla="*/ 582 w 22182"/>
                  <a:gd name="T5" fmla="*/ 21600 h 431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2182" h="43176" fill="none" extrusionOk="0">
                    <a:moveTo>
                      <a:pt x="-1" y="7"/>
                    </a:moveTo>
                    <a:cubicBezTo>
                      <a:pt x="193" y="2"/>
                      <a:pt x="387" y="-1"/>
                      <a:pt x="582" y="0"/>
                    </a:cubicBezTo>
                    <a:cubicBezTo>
                      <a:pt x="12511" y="0"/>
                      <a:pt x="22182" y="9670"/>
                      <a:pt x="22182" y="21600"/>
                    </a:cubicBezTo>
                    <a:cubicBezTo>
                      <a:pt x="22182" y="33135"/>
                      <a:pt x="13118" y="42634"/>
                      <a:pt x="1596" y="43176"/>
                    </a:cubicBezTo>
                  </a:path>
                  <a:path w="22182" h="43176" stroke="0" extrusionOk="0">
                    <a:moveTo>
                      <a:pt x="-1" y="7"/>
                    </a:moveTo>
                    <a:cubicBezTo>
                      <a:pt x="193" y="2"/>
                      <a:pt x="387" y="-1"/>
                      <a:pt x="582" y="0"/>
                    </a:cubicBezTo>
                    <a:cubicBezTo>
                      <a:pt x="12511" y="0"/>
                      <a:pt x="22182" y="9670"/>
                      <a:pt x="22182" y="21600"/>
                    </a:cubicBezTo>
                    <a:cubicBezTo>
                      <a:pt x="22182" y="33135"/>
                      <a:pt x="13118" y="42634"/>
                      <a:pt x="1596" y="43176"/>
                    </a:cubicBezTo>
                    <a:lnTo>
                      <a:pt x="582" y="2160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35" name="Arc 24"/>
              <p:cNvSpPr>
                <a:spLocks/>
              </p:cNvSpPr>
              <p:nvPr/>
            </p:nvSpPr>
            <p:spPr bwMode="auto">
              <a:xfrm rot="5400000" flipH="1">
                <a:off x="6488" y="10583"/>
                <a:ext cx="548" cy="549"/>
              </a:xfrm>
              <a:custGeom>
                <a:avLst/>
                <a:gdLst>
                  <a:gd name="G0" fmla="+- 582 0 0"/>
                  <a:gd name="G1" fmla="+- 21600 0 0"/>
                  <a:gd name="G2" fmla="+- 21600 0 0"/>
                  <a:gd name="T0" fmla="*/ 0 w 22182"/>
                  <a:gd name="T1" fmla="*/ 8 h 43176"/>
                  <a:gd name="T2" fmla="*/ 1596 w 22182"/>
                  <a:gd name="T3" fmla="*/ 43176 h 43176"/>
                  <a:gd name="T4" fmla="*/ 582 w 22182"/>
                  <a:gd name="T5" fmla="*/ 21600 h 431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2182" h="43176" fill="none" extrusionOk="0">
                    <a:moveTo>
                      <a:pt x="-1" y="7"/>
                    </a:moveTo>
                    <a:cubicBezTo>
                      <a:pt x="193" y="2"/>
                      <a:pt x="387" y="-1"/>
                      <a:pt x="582" y="0"/>
                    </a:cubicBezTo>
                    <a:cubicBezTo>
                      <a:pt x="12511" y="0"/>
                      <a:pt x="22182" y="9670"/>
                      <a:pt x="22182" y="21600"/>
                    </a:cubicBezTo>
                    <a:cubicBezTo>
                      <a:pt x="22182" y="33135"/>
                      <a:pt x="13118" y="42634"/>
                      <a:pt x="1596" y="43176"/>
                    </a:cubicBezTo>
                  </a:path>
                  <a:path w="22182" h="43176" stroke="0" extrusionOk="0">
                    <a:moveTo>
                      <a:pt x="-1" y="7"/>
                    </a:moveTo>
                    <a:cubicBezTo>
                      <a:pt x="193" y="2"/>
                      <a:pt x="387" y="-1"/>
                      <a:pt x="582" y="0"/>
                    </a:cubicBezTo>
                    <a:cubicBezTo>
                      <a:pt x="12511" y="0"/>
                      <a:pt x="22182" y="9670"/>
                      <a:pt x="22182" y="21600"/>
                    </a:cubicBezTo>
                    <a:cubicBezTo>
                      <a:pt x="22182" y="33135"/>
                      <a:pt x="13118" y="42634"/>
                      <a:pt x="1596" y="43176"/>
                    </a:cubicBezTo>
                    <a:lnTo>
                      <a:pt x="582" y="2160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36" name="Arc 23"/>
              <p:cNvSpPr>
                <a:spLocks/>
              </p:cNvSpPr>
              <p:nvPr/>
            </p:nvSpPr>
            <p:spPr bwMode="auto">
              <a:xfrm rot="5400000" flipH="1">
                <a:off x="7248" y="10583"/>
                <a:ext cx="548" cy="549"/>
              </a:xfrm>
              <a:custGeom>
                <a:avLst/>
                <a:gdLst>
                  <a:gd name="G0" fmla="+- 582 0 0"/>
                  <a:gd name="G1" fmla="+- 21600 0 0"/>
                  <a:gd name="G2" fmla="+- 21600 0 0"/>
                  <a:gd name="T0" fmla="*/ 0 w 22182"/>
                  <a:gd name="T1" fmla="*/ 8 h 43176"/>
                  <a:gd name="T2" fmla="*/ 1596 w 22182"/>
                  <a:gd name="T3" fmla="*/ 43176 h 43176"/>
                  <a:gd name="T4" fmla="*/ 582 w 22182"/>
                  <a:gd name="T5" fmla="*/ 21600 h 431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2182" h="43176" fill="none" extrusionOk="0">
                    <a:moveTo>
                      <a:pt x="-1" y="7"/>
                    </a:moveTo>
                    <a:cubicBezTo>
                      <a:pt x="193" y="2"/>
                      <a:pt x="387" y="-1"/>
                      <a:pt x="582" y="0"/>
                    </a:cubicBezTo>
                    <a:cubicBezTo>
                      <a:pt x="12511" y="0"/>
                      <a:pt x="22182" y="9670"/>
                      <a:pt x="22182" y="21600"/>
                    </a:cubicBezTo>
                    <a:cubicBezTo>
                      <a:pt x="22182" y="33135"/>
                      <a:pt x="13118" y="42634"/>
                      <a:pt x="1596" y="43176"/>
                    </a:cubicBezTo>
                  </a:path>
                  <a:path w="22182" h="43176" stroke="0" extrusionOk="0">
                    <a:moveTo>
                      <a:pt x="-1" y="7"/>
                    </a:moveTo>
                    <a:cubicBezTo>
                      <a:pt x="193" y="2"/>
                      <a:pt x="387" y="-1"/>
                      <a:pt x="582" y="0"/>
                    </a:cubicBezTo>
                    <a:cubicBezTo>
                      <a:pt x="12511" y="0"/>
                      <a:pt x="22182" y="9670"/>
                      <a:pt x="22182" y="21600"/>
                    </a:cubicBezTo>
                    <a:cubicBezTo>
                      <a:pt x="22182" y="33135"/>
                      <a:pt x="13118" y="42634"/>
                      <a:pt x="1596" y="43176"/>
                    </a:cubicBezTo>
                    <a:lnTo>
                      <a:pt x="582" y="2160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37" name="Arc 22"/>
              <p:cNvSpPr>
                <a:spLocks/>
              </p:cNvSpPr>
              <p:nvPr/>
            </p:nvSpPr>
            <p:spPr bwMode="auto">
              <a:xfrm rot="16200000" flipH="1">
                <a:off x="6773" y="11188"/>
                <a:ext cx="547" cy="360"/>
              </a:xfrm>
              <a:custGeom>
                <a:avLst/>
                <a:gdLst>
                  <a:gd name="G0" fmla="+- 621 0 0"/>
                  <a:gd name="G1" fmla="+- 21600 0 0"/>
                  <a:gd name="G2" fmla="+- 21600 0 0"/>
                  <a:gd name="T0" fmla="*/ 39 w 22221"/>
                  <a:gd name="T1" fmla="*/ 8 h 43200"/>
                  <a:gd name="T2" fmla="*/ 0 w 22221"/>
                  <a:gd name="T3" fmla="*/ 43191 h 43200"/>
                  <a:gd name="T4" fmla="*/ 621 w 22221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2221" h="43200" fill="none" extrusionOk="0">
                    <a:moveTo>
                      <a:pt x="38" y="7"/>
                    </a:moveTo>
                    <a:cubicBezTo>
                      <a:pt x="232" y="2"/>
                      <a:pt x="426" y="-1"/>
                      <a:pt x="621" y="0"/>
                    </a:cubicBezTo>
                    <a:cubicBezTo>
                      <a:pt x="12550" y="0"/>
                      <a:pt x="22221" y="9670"/>
                      <a:pt x="22221" y="21600"/>
                    </a:cubicBezTo>
                    <a:cubicBezTo>
                      <a:pt x="22221" y="33529"/>
                      <a:pt x="12550" y="43200"/>
                      <a:pt x="621" y="43200"/>
                    </a:cubicBezTo>
                    <a:cubicBezTo>
                      <a:pt x="413" y="43200"/>
                      <a:pt x="206" y="43197"/>
                      <a:pt x="-1" y="43191"/>
                    </a:cubicBezTo>
                  </a:path>
                  <a:path w="22221" h="43200" stroke="0" extrusionOk="0">
                    <a:moveTo>
                      <a:pt x="38" y="7"/>
                    </a:moveTo>
                    <a:cubicBezTo>
                      <a:pt x="232" y="2"/>
                      <a:pt x="426" y="-1"/>
                      <a:pt x="621" y="0"/>
                    </a:cubicBezTo>
                    <a:cubicBezTo>
                      <a:pt x="12550" y="0"/>
                      <a:pt x="22221" y="9670"/>
                      <a:pt x="22221" y="21600"/>
                    </a:cubicBezTo>
                    <a:cubicBezTo>
                      <a:pt x="22221" y="33529"/>
                      <a:pt x="12550" y="43200"/>
                      <a:pt x="621" y="43200"/>
                    </a:cubicBezTo>
                    <a:cubicBezTo>
                      <a:pt x="413" y="43200"/>
                      <a:pt x="206" y="43197"/>
                      <a:pt x="-1" y="43191"/>
                    </a:cubicBezTo>
                    <a:lnTo>
                      <a:pt x="621" y="2160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38" name="Arc 21"/>
              <p:cNvSpPr>
                <a:spLocks/>
              </p:cNvSpPr>
              <p:nvPr/>
            </p:nvSpPr>
            <p:spPr bwMode="auto">
              <a:xfrm rot="16200000" flipH="1">
                <a:off x="6963" y="11188"/>
                <a:ext cx="547" cy="360"/>
              </a:xfrm>
              <a:custGeom>
                <a:avLst/>
                <a:gdLst>
                  <a:gd name="G0" fmla="+- 621 0 0"/>
                  <a:gd name="G1" fmla="+- 21600 0 0"/>
                  <a:gd name="G2" fmla="+- 21600 0 0"/>
                  <a:gd name="T0" fmla="*/ 39 w 22221"/>
                  <a:gd name="T1" fmla="*/ 8 h 43200"/>
                  <a:gd name="T2" fmla="*/ 0 w 22221"/>
                  <a:gd name="T3" fmla="*/ 43191 h 43200"/>
                  <a:gd name="T4" fmla="*/ 621 w 22221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2221" h="43200" fill="none" extrusionOk="0">
                    <a:moveTo>
                      <a:pt x="38" y="7"/>
                    </a:moveTo>
                    <a:cubicBezTo>
                      <a:pt x="232" y="2"/>
                      <a:pt x="426" y="-1"/>
                      <a:pt x="621" y="0"/>
                    </a:cubicBezTo>
                    <a:cubicBezTo>
                      <a:pt x="12550" y="0"/>
                      <a:pt x="22221" y="9670"/>
                      <a:pt x="22221" y="21600"/>
                    </a:cubicBezTo>
                    <a:cubicBezTo>
                      <a:pt x="22221" y="33529"/>
                      <a:pt x="12550" y="43200"/>
                      <a:pt x="621" y="43200"/>
                    </a:cubicBezTo>
                    <a:cubicBezTo>
                      <a:pt x="413" y="43200"/>
                      <a:pt x="206" y="43197"/>
                      <a:pt x="-1" y="43191"/>
                    </a:cubicBezTo>
                  </a:path>
                  <a:path w="22221" h="43200" stroke="0" extrusionOk="0">
                    <a:moveTo>
                      <a:pt x="38" y="7"/>
                    </a:moveTo>
                    <a:cubicBezTo>
                      <a:pt x="232" y="2"/>
                      <a:pt x="426" y="-1"/>
                      <a:pt x="621" y="0"/>
                    </a:cubicBezTo>
                    <a:cubicBezTo>
                      <a:pt x="12550" y="0"/>
                      <a:pt x="22221" y="9670"/>
                      <a:pt x="22221" y="21600"/>
                    </a:cubicBezTo>
                    <a:cubicBezTo>
                      <a:pt x="22221" y="33529"/>
                      <a:pt x="12550" y="43200"/>
                      <a:pt x="621" y="43200"/>
                    </a:cubicBezTo>
                    <a:cubicBezTo>
                      <a:pt x="413" y="43200"/>
                      <a:pt x="206" y="43197"/>
                      <a:pt x="-1" y="43191"/>
                    </a:cubicBezTo>
                    <a:lnTo>
                      <a:pt x="621" y="2160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39" name="Arc 20"/>
              <p:cNvSpPr>
                <a:spLocks/>
              </p:cNvSpPr>
              <p:nvPr/>
            </p:nvSpPr>
            <p:spPr bwMode="auto">
              <a:xfrm rot="16200000" flipH="1">
                <a:off x="7153" y="11188"/>
                <a:ext cx="547" cy="360"/>
              </a:xfrm>
              <a:custGeom>
                <a:avLst/>
                <a:gdLst>
                  <a:gd name="G0" fmla="+- 621 0 0"/>
                  <a:gd name="G1" fmla="+- 21600 0 0"/>
                  <a:gd name="G2" fmla="+- 21600 0 0"/>
                  <a:gd name="T0" fmla="*/ 39 w 22221"/>
                  <a:gd name="T1" fmla="*/ 8 h 43200"/>
                  <a:gd name="T2" fmla="*/ 0 w 22221"/>
                  <a:gd name="T3" fmla="*/ 43191 h 43200"/>
                  <a:gd name="T4" fmla="*/ 621 w 22221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2221" h="43200" fill="none" extrusionOk="0">
                    <a:moveTo>
                      <a:pt x="38" y="7"/>
                    </a:moveTo>
                    <a:cubicBezTo>
                      <a:pt x="232" y="2"/>
                      <a:pt x="426" y="-1"/>
                      <a:pt x="621" y="0"/>
                    </a:cubicBezTo>
                    <a:cubicBezTo>
                      <a:pt x="12550" y="0"/>
                      <a:pt x="22221" y="9670"/>
                      <a:pt x="22221" y="21600"/>
                    </a:cubicBezTo>
                    <a:cubicBezTo>
                      <a:pt x="22221" y="33529"/>
                      <a:pt x="12550" y="43200"/>
                      <a:pt x="621" y="43200"/>
                    </a:cubicBezTo>
                    <a:cubicBezTo>
                      <a:pt x="413" y="43200"/>
                      <a:pt x="206" y="43197"/>
                      <a:pt x="-1" y="43191"/>
                    </a:cubicBezTo>
                  </a:path>
                  <a:path w="22221" h="43200" stroke="0" extrusionOk="0">
                    <a:moveTo>
                      <a:pt x="38" y="7"/>
                    </a:moveTo>
                    <a:cubicBezTo>
                      <a:pt x="232" y="2"/>
                      <a:pt x="426" y="-1"/>
                      <a:pt x="621" y="0"/>
                    </a:cubicBezTo>
                    <a:cubicBezTo>
                      <a:pt x="12550" y="0"/>
                      <a:pt x="22221" y="9670"/>
                      <a:pt x="22221" y="21600"/>
                    </a:cubicBezTo>
                    <a:cubicBezTo>
                      <a:pt x="22221" y="33529"/>
                      <a:pt x="12550" y="43200"/>
                      <a:pt x="621" y="43200"/>
                    </a:cubicBezTo>
                    <a:cubicBezTo>
                      <a:pt x="413" y="43200"/>
                      <a:pt x="206" y="43197"/>
                      <a:pt x="-1" y="43191"/>
                    </a:cubicBezTo>
                    <a:lnTo>
                      <a:pt x="621" y="2160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40" name="Arc 19"/>
              <p:cNvSpPr>
                <a:spLocks/>
              </p:cNvSpPr>
              <p:nvPr/>
            </p:nvSpPr>
            <p:spPr bwMode="auto">
              <a:xfrm rot="5400000" flipH="1">
                <a:off x="7058" y="10583"/>
                <a:ext cx="548" cy="549"/>
              </a:xfrm>
              <a:custGeom>
                <a:avLst/>
                <a:gdLst>
                  <a:gd name="G0" fmla="+- 582 0 0"/>
                  <a:gd name="G1" fmla="+- 21600 0 0"/>
                  <a:gd name="G2" fmla="+- 21600 0 0"/>
                  <a:gd name="T0" fmla="*/ 0 w 22182"/>
                  <a:gd name="T1" fmla="*/ 8 h 43176"/>
                  <a:gd name="T2" fmla="*/ 1596 w 22182"/>
                  <a:gd name="T3" fmla="*/ 43176 h 43176"/>
                  <a:gd name="T4" fmla="*/ 582 w 22182"/>
                  <a:gd name="T5" fmla="*/ 21600 h 431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2182" h="43176" fill="none" extrusionOk="0">
                    <a:moveTo>
                      <a:pt x="-1" y="7"/>
                    </a:moveTo>
                    <a:cubicBezTo>
                      <a:pt x="193" y="2"/>
                      <a:pt x="387" y="-1"/>
                      <a:pt x="582" y="0"/>
                    </a:cubicBezTo>
                    <a:cubicBezTo>
                      <a:pt x="12511" y="0"/>
                      <a:pt x="22182" y="9670"/>
                      <a:pt x="22182" y="21600"/>
                    </a:cubicBezTo>
                    <a:cubicBezTo>
                      <a:pt x="22182" y="33135"/>
                      <a:pt x="13118" y="42634"/>
                      <a:pt x="1596" y="43176"/>
                    </a:cubicBezTo>
                  </a:path>
                  <a:path w="22182" h="43176" stroke="0" extrusionOk="0">
                    <a:moveTo>
                      <a:pt x="-1" y="7"/>
                    </a:moveTo>
                    <a:cubicBezTo>
                      <a:pt x="193" y="2"/>
                      <a:pt x="387" y="-1"/>
                      <a:pt x="582" y="0"/>
                    </a:cubicBezTo>
                    <a:cubicBezTo>
                      <a:pt x="12511" y="0"/>
                      <a:pt x="22182" y="9670"/>
                      <a:pt x="22182" y="21600"/>
                    </a:cubicBezTo>
                    <a:cubicBezTo>
                      <a:pt x="22182" y="33135"/>
                      <a:pt x="13118" y="42634"/>
                      <a:pt x="1596" y="43176"/>
                    </a:cubicBezTo>
                    <a:lnTo>
                      <a:pt x="582" y="2160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41" name="Arc 18"/>
              <p:cNvSpPr>
                <a:spLocks/>
              </p:cNvSpPr>
              <p:nvPr/>
            </p:nvSpPr>
            <p:spPr bwMode="auto">
              <a:xfrm rot="5400000" flipH="1">
                <a:off x="6868" y="10583"/>
                <a:ext cx="548" cy="549"/>
              </a:xfrm>
              <a:custGeom>
                <a:avLst/>
                <a:gdLst>
                  <a:gd name="G0" fmla="+- 582 0 0"/>
                  <a:gd name="G1" fmla="+- 21600 0 0"/>
                  <a:gd name="G2" fmla="+- 21600 0 0"/>
                  <a:gd name="T0" fmla="*/ 0 w 22182"/>
                  <a:gd name="T1" fmla="*/ 8 h 43176"/>
                  <a:gd name="T2" fmla="*/ 1596 w 22182"/>
                  <a:gd name="T3" fmla="*/ 43176 h 43176"/>
                  <a:gd name="T4" fmla="*/ 582 w 22182"/>
                  <a:gd name="T5" fmla="*/ 21600 h 431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2182" h="43176" fill="none" extrusionOk="0">
                    <a:moveTo>
                      <a:pt x="-1" y="7"/>
                    </a:moveTo>
                    <a:cubicBezTo>
                      <a:pt x="193" y="2"/>
                      <a:pt x="387" y="-1"/>
                      <a:pt x="582" y="0"/>
                    </a:cubicBezTo>
                    <a:cubicBezTo>
                      <a:pt x="12511" y="0"/>
                      <a:pt x="22182" y="9670"/>
                      <a:pt x="22182" y="21600"/>
                    </a:cubicBezTo>
                    <a:cubicBezTo>
                      <a:pt x="22182" y="33135"/>
                      <a:pt x="13118" y="42634"/>
                      <a:pt x="1596" y="43176"/>
                    </a:cubicBezTo>
                  </a:path>
                  <a:path w="22182" h="43176" stroke="0" extrusionOk="0">
                    <a:moveTo>
                      <a:pt x="-1" y="7"/>
                    </a:moveTo>
                    <a:cubicBezTo>
                      <a:pt x="193" y="2"/>
                      <a:pt x="387" y="-1"/>
                      <a:pt x="582" y="0"/>
                    </a:cubicBezTo>
                    <a:cubicBezTo>
                      <a:pt x="12511" y="0"/>
                      <a:pt x="22182" y="9670"/>
                      <a:pt x="22182" y="21600"/>
                    </a:cubicBezTo>
                    <a:cubicBezTo>
                      <a:pt x="22182" y="33135"/>
                      <a:pt x="13118" y="42634"/>
                      <a:pt x="1596" y="43176"/>
                    </a:cubicBezTo>
                    <a:lnTo>
                      <a:pt x="582" y="2160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42" name="Arc 17"/>
              <p:cNvSpPr>
                <a:spLocks/>
              </p:cNvSpPr>
              <p:nvPr/>
            </p:nvSpPr>
            <p:spPr bwMode="auto">
              <a:xfrm rot="5400000" flipH="1">
                <a:off x="6678" y="10583"/>
                <a:ext cx="548" cy="549"/>
              </a:xfrm>
              <a:custGeom>
                <a:avLst/>
                <a:gdLst>
                  <a:gd name="G0" fmla="+- 582 0 0"/>
                  <a:gd name="G1" fmla="+- 21600 0 0"/>
                  <a:gd name="G2" fmla="+- 21600 0 0"/>
                  <a:gd name="T0" fmla="*/ 0 w 22182"/>
                  <a:gd name="T1" fmla="*/ 8 h 43176"/>
                  <a:gd name="T2" fmla="*/ 1596 w 22182"/>
                  <a:gd name="T3" fmla="*/ 43176 h 43176"/>
                  <a:gd name="T4" fmla="*/ 582 w 22182"/>
                  <a:gd name="T5" fmla="*/ 21600 h 431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2182" h="43176" fill="none" extrusionOk="0">
                    <a:moveTo>
                      <a:pt x="-1" y="7"/>
                    </a:moveTo>
                    <a:cubicBezTo>
                      <a:pt x="193" y="2"/>
                      <a:pt x="387" y="-1"/>
                      <a:pt x="582" y="0"/>
                    </a:cubicBezTo>
                    <a:cubicBezTo>
                      <a:pt x="12511" y="0"/>
                      <a:pt x="22182" y="9670"/>
                      <a:pt x="22182" y="21600"/>
                    </a:cubicBezTo>
                    <a:cubicBezTo>
                      <a:pt x="22182" y="33135"/>
                      <a:pt x="13118" y="42634"/>
                      <a:pt x="1596" y="43176"/>
                    </a:cubicBezTo>
                  </a:path>
                  <a:path w="22182" h="43176" stroke="0" extrusionOk="0">
                    <a:moveTo>
                      <a:pt x="-1" y="7"/>
                    </a:moveTo>
                    <a:cubicBezTo>
                      <a:pt x="193" y="2"/>
                      <a:pt x="387" y="-1"/>
                      <a:pt x="582" y="0"/>
                    </a:cubicBezTo>
                    <a:cubicBezTo>
                      <a:pt x="12511" y="0"/>
                      <a:pt x="22182" y="9670"/>
                      <a:pt x="22182" y="21600"/>
                    </a:cubicBezTo>
                    <a:cubicBezTo>
                      <a:pt x="22182" y="33135"/>
                      <a:pt x="13118" y="42634"/>
                      <a:pt x="1596" y="43176"/>
                    </a:cubicBezTo>
                    <a:lnTo>
                      <a:pt x="582" y="2160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43" name="Line 16"/>
              <p:cNvSpPr>
                <a:spLocks noChangeShapeType="1"/>
              </p:cNvSpPr>
              <p:nvPr/>
            </p:nvSpPr>
            <p:spPr bwMode="auto">
              <a:xfrm flipV="1">
                <a:off x="7797" y="11114"/>
                <a:ext cx="1" cy="126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</p:grpSp>
        <p:sp>
          <p:nvSpPr>
            <p:cNvPr id="20" name="Line 14"/>
            <p:cNvSpPr>
              <a:spLocks noChangeShapeType="1"/>
            </p:cNvSpPr>
            <p:nvPr/>
          </p:nvSpPr>
          <p:spPr bwMode="auto">
            <a:xfrm>
              <a:off x="4297" y="11200"/>
              <a:ext cx="1" cy="16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arrow" w="med" len="med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21" name="Line 13"/>
            <p:cNvSpPr>
              <a:spLocks noChangeShapeType="1"/>
            </p:cNvSpPr>
            <p:nvPr/>
          </p:nvSpPr>
          <p:spPr bwMode="auto">
            <a:xfrm>
              <a:off x="3937" y="10860"/>
              <a:ext cx="540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22" name="Oval 12"/>
            <p:cNvSpPr>
              <a:spLocks noChangeArrowheads="1"/>
            </p:cNvSpPr>
            <p:nvPr/>
          </p:nvSpPr>
          <p:spPr bwMode="auto">
            <a:xfrm>
              <a:off x="4511" y="13230"/>
              <a:ext cx="1050" cy="360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 w="952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23" name="Line 11"/>
            <p:cNvSpPr>
              <a:spLocks noChangeShapeType="1"/>
            </p:cNvSpPr>
            <p:nvPr/>
          </p:nvSpPr>
          <p:spPr bwMode="auto">
            <a:xfrm flipH="1">
              <a:off x="5537" y="10860"/>
              <a:ext cx="72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3" name="Text Box 40"/>
            <p:cNvSpPr txBox="1">
              <a:spLocks noChangeArrowheads="1"/>
            </p:cNvSpPr>
            <p:nvPr/>
          </p:nvSpPr>
          <p:spPr bwMode="auto">
            <a:xfrm>
              <a:off x="4677" y="13223"/>
              <a:ext cx="720" cy="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hu-HU" altLang="ja-JP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MS Mincho" pitchFamily="49" charset="-128"/>
                  <a:cs typeface="Times New Roman" pitchFamily="18" charset="0"/>
                </a:rPr>
                <a:t>   A</a:t>
              </a:r>
              <a:endParaRPr kumimoji="0" lang="hu-HU" altLang="ja-JP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graphicFrame>
        <p:nvGraphicFramePr>
          <p:cNvPr id="45" name="Objektum 4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2038727"/>
              </p:ext>
            </p:extLst>
          </p:nvPr>
        </p:nvGraphicFramePr>
        <p:xfrm>
          <a:off x="1296111" y="2603394"/>
          <a:ext cx="256060" cy="3319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0" name="Equation" r:id="rId5" imgW="114120" imgH="177480" progId="Equation.3">
                  <p:embed/>
                </p:oleObj>
              </mc:Choice>
              <mc:Fallback>
                <p:oleObj name="Equation" r:id="rId5" imgW="114120" imgH="177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296111" y="2603394"/>
                        <a:ext cx="256060" cy="33193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" name="Téglalap 45"/>
          <p:cNvSpPr/>
          <p:nvPr/>
        </p:nvSpPr>
        <p:spPr>
          <a:xfrm>
            <a:off x="4767183" y="1925531"/>
            <a:ext cx="96468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dirty="0"/>
              <a:t>a fluxus:</a:t>
            </a:r>
          </a:p>
        </p:txBody>
      </p:sp>
      <p:sp>
        <p:nvSpPr>
          <p:cNvPr id="47" name="Rectangle 51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48" name="Objektum 4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2878199"/>
              </p:ext>
            </p:extLst>
          </p:nvPr>
        </p:nvGraphicFramePr>
        <p:xfrm>
          <a:off x="6182456" y="1955989"/>
          <a:ext cx="1058593" cy="2343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1" name="Equation" r:id="rId7" imgW="609336" imgH="165028" progId="Equation.3">
                  <p:embed/>
                </p:oleObj>
              </mc:Choice>
              <mc:Fallback>
                <p:oleObj name="Equation" r:id="rId7" imgW="609336" imgH="165028" progId="Equation.3">
                  <p:embed/>
                  <p:pic>
                    <p:nvPicPr>
                      <p:cNvPr id="0" name="Object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82456" y="1955989"/>
                        <a:ext cx="1058593" cy="23432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" name="Téglalap 48"/>
          <p:cNvSpPr/>
          <p:nvPr/>
        </p:nvSpPr>
        <p:spPr>
          <a:xfrm>
            <a:off x="4572000" y="2463282"/>
            <a:ext cx="28875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dirty="0"/>
              <a:t>Az indukciót </a:t>
            </a:r>
            <a:r>
              <a:rPr lang="hu-HU" dirty="0" smtClean="0"/>
              <a:t>behelyettesítve:</a:t>
            </a:r>
            <a:endParaRPr lang="hu-HU" dirty="0"/>
          </a:p>
        </p:txBody>
      </p:sp>
      <p:sp>
        <p:nvSpPr>
          <p:cNvPr id="50" name="Rectangle 53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51" name="Objektum 5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8462879"/>
              </p:ext>
            </p:extLst>
          </p:nvPr>
        </p:nvGraphicFramePr>
        <p:xfrm>
          <a:off x="5148065" y="2992848"/>
          <a:ext cx="2053019" cy="5656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2" name="Equation" r:id="rId9" imgW="1180800" imgH="393480" progId="Equation.3">
                  <p:embed/>
                </p:oleObj>
              </mc:Choice>
              <mc:Fallback>
                <p:oleObj name="Equation" r:id="rId9" imgW="1180800" imgH="393480" progId="Equation.3">
                  <p:embed/>
                  <p:pic>
                    <p:nvPicPr>
                      <p:cNvPr id="0" name="Object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8065" y="2992848"/>
                        <a:ext cx="2053019" cy="56568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" name="Téglalap 51"/>
          <p:cNvSpPr/>
          <p:nvPr/>
        </p:nvSpPr>
        <p:spPr>
          <a:xfrm>
            <a:off x="3512397" y="3805214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hu-HU" dirty="0"/>
              <a:t>Ha az áramerősség </a:t>
            </a:r>
            <a:r>
              <a:rPr lang="hu-HU" dirty="0" err="1" smtClean="0">
                <a:latin typeface="Symbol" pitchFamily="18" charset="2"/>
              </a:rPr>
              <a:t>D</a:t>
            </a:r>
            <a:r>
              <a:rPr lang="hu-HU" dirty="0" err="1" smtClean="0"/>
              <a:t>t</a:t>
            </a:r>
            <a:r>
              <a:rPr lang="hu-HU" dirty="0" smtClean="0"/>
              <a:t> </a:t>
            </a:r>
            <a:r>
              <a:rPr lang="hu-HU" dirty="0"/>
              <a:t>idő alatt </a:t>
            </a:r>
            <a:r>
              <a:rPr lang="hu-HU" dirty="0" smtClean="0">
                <a:latin typeface="Symbol" pitchFamily="18" charset="2"/>
              </a:rPr>
              <a:t>D</a:t>
            </a:r>
            <a:r>
              <a:rPr lang="hu-HU" dirty="0" smtClean="0"/>
              <a:t>I </a:t>
            </a:r>
            <a:r>
              <a:rPr lang="hu-HU" dirty="0"/>
              <a:t>értékkel változik, akkor a fluxus is változik az alábbiak szerint:</a:t>
            </a:r>
          </a:p>
        </p:txBody>
      </p:sp>
      <p:sp>
        <p:nvSpPr>
          <p:cNvPr id="53" name="Rectangle 55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54" name="Objektum 5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8702424"/>
              </p:ext>
            </p:extLst>
          </p:nvPr>
        </p:nvGraphicFramePr>
        <p:xfrm>
          <a:off x="4860033" y="4597693"/>
          <a:ext cx="2420259" cy="5742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3" name="Equation" r:id="rId11" imgW="1371600" imgH="393480" progId="Equation.3">
                  <p:embed/>
                </p:oleObj>
              </mc:Choice>
              <mc:Fallback>
                <p:oleObj name="Equation" r:id="rId11" imgW="1371600" imgH="393480" progId="Equation.3">
                  <p:embed/>
                  <p:pic>
                    <p:nvPicPr>
                      <p:cNvPr id="0" name="Object 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0033" y="4597693"/>
                        <a:ext cx="2420259" cy="57425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" name="Téglalap 54"/>
          <p:cNvSpPr/>
          <p:nvPr/>
        </p:nvSpPr>
        <p:spPr>
          <a:xfrm>
            <a:off x="359533" y="149457"/>
            <a:ext cx="12712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b="1" dirty="0" smtClean="0"/>
              <a:t>Önindukció</a:t>
            </a:r>
            <a:endParaRPr lang="hu-HU" b="1" dirty="0"/>
          </a:p>
        </p:txBody>
      </p:sp>
      <p:graphicFrame>
        <p:nvGraphicFramePr>
          <p:cNvPr id="5" name="Objektum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0447735"/>
              </p:ext>
            </p:extLst>
          </p:nvPr>
        </p:nvGraphicFramePr>
        <p:xfrm>
          <a:off x="6228184" y="451824"/>
          <a:ext cx="257175" cy="331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4" name="Equation" r:id="rId13" imgW="114120" imgH="177480" progId="Equation.3">
                  <p:embed/>
                </p:oleObj>
              </mc:Choice>
              <mc:Fallback>
                <p:oleObj name="Equation" r:id="rId13" imgW="114120" imgH="177480" progId="Equation.3">
                  <p:embed/>
                  <p:pic>
                    <p:nvPicPr>
                      <p:cNvPr id="0" name="Objektum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8184" y="451824"/>
                        <a:ext cx="257175" cy="331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15284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  <p:bldP spid="49" grpId="0"/>
      <p:bldP spid="5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395536" y="277214"/>
            <a:ext cx="83529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/>
              <a:t>Ha a fluxus </a:t>
            </a:r>
            <a:r>
              <a:rPr lang="hu-HU" dirty="0" smtClean="0"/>
              <a:t>időben változik</a:t>
            </a:r>
            <a:r>
              <a:rPr lang="hu-HU" dirty="0"/>
              <a:t>, akkor a Faraday-féle indukciós törvény értelmében feszültség indukálódik a tekercsben: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4" name="Objektum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6387724"/>
              </p:ext>
            </p:extLst>
          </p:nvPr>
        </p:nvGraphicFramePr>
        <p:xfrm>
          <a:off x="2555777" y="997293"/>
          <a:ext cx="3603913" cy="5400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3" name="Equation" r:id="rId3" imgW="2171520" imgH="393480" progId="Equation.3">
                  <p:embed/>
                </p:oleObj>
              </mc:Choice>
              <mc:Fallback>
                <p:oleObj name="Equation" r:id="rId3" imgW="2171520" imgH="39348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777" y="997293"/>
                        <a:ext cx="3603913" cy="54006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églalap 4"/>
          <p:cNvSpPr/>
          <p:nvPr/>
        </p:nvSpPr>
        <p:spPr>
          <a:xfrm>
            <a:off x="899593" y="1876139"/>
            <a:ext cx="55552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dirty="0" smtClean="0"/>
              <a:t>Ekkor a tekercs önindukciós </a:t>
            </a:r>
            <a:r>
              <a:rPr lang="hu-HU" dirty="0"/>
              <a:t>tényezője, vagy </a:t>
            </a:r>
            <a:r>
              <a:rPr lang="hu-HU" dirty="0" smtClean="0"/>
              <a:t>induktivitása:</a:t>
            </a:r>
            <a:endParaRPr lang="hu-HU" dirty="0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7" name="Objektum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9987277"/>
              </p:ext>
            </p:extLst>
          </p:nvPr>
        </p:nvGraphicFramePr>
        <p:xfrm>
          <a:off x="3320445" y="2377447"/>
          <a:ext cx="1930142" cy="6492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4" name="Equation" r:id="rId5" imgW="1041120" imgH="419040" progId="Equation.3">
                  <p:embed/>
                </p:oleObj>
              </mc:Choice>
              <mc:Fallback>
                <p:oleObj name="Equation" r:id="rId5" imgW="1041120" imgH="41904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0445" y="2377447"/>
                        <a:ext cx="1930142" cy="64928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églalap 8"/>
          <p:cNvSpPr/>
          <p:nvPr/>
        </p:nvSpPr>
        <p:spPr>
          <a:xfrm>
            <a:off x="1043609" y="3277547"/>
            <a:ext cx="16807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dirty="0" smtClean="0"/>
              <a:t>Mértékegysége:</a:t>
            </a:r>
            <a:endParaRPr lang="hu-HU" dirty="0"/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11" name="Objektum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46234"/>
              </p:ext>
            </p:extLst>
          </p:nvPr>
        </p:nvGraphicFramePr>
        <p:xfrm>
          <a:off x="3677211" y="3210287"/>
          <a:ext cx="1425683" cy="547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5" name="Equation" r:id="rId7" imgW="850531" imgH="393529" progId="Equation.3">
                  <p:embed/>
                </p:oleObj>
              </mc:Choice>
              <mc:Fallback>
                <p:oleObj name="Equation" r:id="rId7" imgW="850531" imgH="393529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7211" y="3210287"/>
                        <a:ext cx="1425683" cy="5473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églalap 11"/>
          <p:cNvSpPr/>
          <p:nvPr/>
        </p:nvSpPr>
        <p:spPr>
          <a:xfrm>
            <a:off x="5463616" y="3289053"/>
            <a:ext cx="8927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dirty="0" smtClean="0"/>
              <a:t>(Henry)</a:t>
            </a:r>
            <a:endParaRPr lang="hu-HU" dirty="0"/>
          </a:p>
        </p:txBody>
      </p:sp>
      <p:sp>
        <p:nvSpPr>
          <p:cNvPr id="13" name="Téglalap 12"/>
          <p:cNvSpPr/>
          <p:nvPr/>
        </p:nvSpPr>
        <p:spPr>
          <a:xfrm>
            <a:off x="1106276" y="4117640"/>
            <a:ext cx="25629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dirty="0"/>
              <a:t>Így az indukált feszültség:</a:t>
            </a:r>
          </a:p>
        </p:txBody>
      </p:sp>
      <p:sp>
        <p:nvSpPr>
          <p:cNvPr id="14" name="Rectangle 8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15" name="Objektum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3760094"/>
              </p:ext>
            </p:extLst>
          </p:nvPr>
        </p:nvGraphicFramePr>
        <p:xfrm>
          <a:off x="4005893" y="3979238"/>
          <a:ext cx="1457723" cy="6000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6" name="Equation" r:id="rId9" imgW="787058" imgH="393529" progId="Equation.3">
                  <p:embed/>
                </p:oleObj>
              </mc:Choice>
              <mc:Fallback>
                <p:oleObj name="Equation" r:id="rId9" imgW="787058" imgH="393529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5893" y="3979238"/>
                        <a:ext cx="1457723" cy="60006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églalap 15"/>
          <p:cNvSpPr/>
          <p:nvPr/>
        </p:nvSpPr>
        <p:spPr>
          <a:xfrm>
            <a:off x="1187624" y="4897727"/>
            <a:ext cx="18778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dirty="0"/>
              <a:t>általános alakban:</a:t>
            </a:r>
          </a:p>
        </p:txBody>
      </p:sp>
      <p:sp>
        <p:nvSpPr>
          <p:cNvPr id="17" name="Rectangle 14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18" name="Objektum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3446528"/>
              </p:ext>
            </p:extLst>
          </p:nvPr>
        </p:nvGraphicFramePr>
        <p:xfrm>
          <a:off x="3992977" y="4741449"/>
          <a:ext cx="1470639" cy="6203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7" name="Equation" r:id="rId11" imgW="774364" imgH="393529" progId="Equation.3">
                  <p:embed/>
                </p:oleObj>
              </mc:Choice>
              <mc:Fallback>
                <p:oleObj name="Equation" r:id="rId11" imgW="774364" imgH="393529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2977" y="4741449"/>
                        <a:ext cx="1470639" cy="62033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02168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12" grpId="0"/>
      <p:bldP spid="13" grpId="0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370317" y="277214"/>
            <a:ext cx="842493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/>
              <a:t>Az egyenlet szerint tehát, ha egy tekercsben változik a rajta keresztül folyó áram, akkor abban feszültség indukálódik, melynek nagysága arányos az áram változási sebességével és a tekercs induktivitásával</a:t>
            </a:r>
            <a:r>
              <a:rPr lang="hu-HU" dirty="0" smtClean="0"/>
              <a:t>. Ez az önindukció jelensége.</a:t>
            </a:r>
          </a:p>
          <a:p>
            <a:r>
              <a:rPr lang="hu-HU" dirty="0" smtClean="0"/>
              <a:t>  </a:t>
            </a:r>
            <a:endParaRPr lang="hu-HU" dirty="0"/>
          </a:p>
        </p:txBody>
      </p:sp>
      <p:sp>
        <p:nvSpPr>
          <p:cNvPr id="4" name="Téglalap 3"/>
          <p:cNvSpPr/>
          <p:nvPr/>
        </p:nvSpPr>
        <p:spPr>
          <a:xfrm>
            <a:off x="370316" y="1117307"/>
            <a:ext cx="830614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/>
              <a:t>Az indukált </a:t>
            </a:r>
            <a:r>
              <a:rPr lang="hu-HU" dirty="0" smtClean="0"/>
              <a:t>feszültség </a:t>
            </a:r>
            <a:r>
              <a:rPr lang="hu-HU" dirty="0"/>
              <a:t>Lenz-törvénye alapján olyan, hogy akadályozza az őt létrehozó hatást: itt ez azt jelenti, hogy amennyiben az áram éppen növekszik a tekercsben akkor az indukált feszültség által létrehozott indukált áram </a:t>
            </a:r>
            <a:r>
              <a:rPr lang="hu-HU" dirty="0" smtClean="0"/>
              <a:t>éppen az eredeti árammal ellentétes irányú, azaz akadályozza az áram növekedését. Emiatt a tekercs váltakozó áramú áramkörökben ellenállásként viselkedik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448194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224988" y="175837"/>
            <a:ext cx="20610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b="1" dirty="0"/>
              <a:t>Kölcsönös indukció:</a:t>
            </a:r>
            <a:endParaRPr lang="hu-HU" dirty="0"/>
          </a:p>
        </p:txBody>
      </p:sp>
      <p:sp>
        <p:nvSpPr>
          <p:cNvPr id="3" name="Téglalap 2"/>
          <p:cNvSpPr/>
          <p:nvPr/>
        </p:nvSpPr>
        <p:spPr>
          <a:xfrm>
            <a:off x="224988" y="564682"/>
            <a:ext cx="866749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/>
              <a:t>Tekintsünk egy n</a:t>
            </a:r>
            <a:r>
              <a:rPr lang="hu-HU" baseline="-25000" dirty="0"/>
              <a:t>1</a:t>
            </a:r>
            <a:r>
              <a:rPr lang="hu-HU" dirty="0"/>
              <a:t> menetszámú, </a:t>
            </a:r>
            <a:r>
              <a:rPr lang="hu-HU" dirty="0" smtClean="0"/>
              <a:t>    </a:t>
            </a:r>
            <a:r>
              <a:rPr lang="hu-HU" dirty="0"/>
              <a:t>hosszúságú, A keresztmetszetű </a:t>
            </a:r>
            <a:r>
              <a:rPr lang="hu-HU" dirty="0" smtClean="0"/>
              <a:t>tekercset, </a:t>
            </a:r>
            <a:r>
              <a:rPr lang="hu-HU" dirty="0"/>
              <a:t>melyben </a:t>
            </a:r>
            <a:r>
              <a:rPr lang="hu-HU" dirty="0" err="1" smtClean="0">
                <a:latin typeface="Symbol" pitchFamily="18" charset="2"/>
              </a:rPr>
              <a:t>m</a:t>
            </a:r>
            <a:r>
              <a:rPr lang="hu-HU" baseline="-25000" dirty="0" err="1" smtClean="0"/>
              <a:t>r</a:t>
            </a:r>
            <a:r>
              <a:rPr lang="hu-HU" dirty="0" smtClean="0"/>
              <a:t> </a:t>
            </a:r>
            <a:r>
              <a:rPr lang="hu-HU" dirty="0"/>
              <a:t>relatív </a:t>
            </a:r>
            <a:r>
              <a:rPr lang="hu-HU" dirty="0" err="1"/>
              <a:t>permeabilitású</a:t>
            </a:r>
            <a:r>
              <a:rPr lang="hu-HU" dirty="0"/>
              <a:t> anyag van. Szorosan tekerjünk rá egy n</a:t>
            </a:r>
            <a:r>
              <a:rPr lang="hu-HU" baseline="-25000" dirty="0"/>
              <a:t>2</a:t>
            </a:r>
            <a:r>
              <a:rPr lang="hu-HU" dirty="0"/>
              <a:t> menetszámú második tekercset, úgy hogy annak a keresztmetszete is legyen </a:t>
            </a:r>
            <a:r>
              <a:rPr lang="hu-HU" dirty="0" smtClean="0"/>
              <a:t>A. Ha az </a:t>
            </a:r>
            <a:r>
              <a:rPr lang="hu-HU" dirty="0"/>
              <a:t>első </a:t>
            </a:r>
            <a:r>
              <a:rPr lang="hu-HU" dirty="0" smtClean="0"/>
              <a:t>tekercsben </a:t>
            </a:r>
            <a:r>
              <a:rPr lang="hu-HU" dirty="0"/>
              <a:t>I</a:t>
            </a:r>
            <a:r>
              <a:rPr lang="hu-HU" baseline="-25000" dirty="0"/>
              <a:t>1</a:t>
            </a:r>
            <a:r>
              <a:rPr lang="hu-HU" dirty="0"/>
              <a:t> </a:t>
            </a:r>
            <a:r>
              <a:rPr lang="hu-HU" dirty="0" smtClean="0"/>
              <a:t>áram folyik  akkor </a:t>
            </a:r>
            <a:r>
              <a:rPr lang="hu-HU" dirty="0"/>
              <a:t>a benne kialakuló fluxus:</a:t>
            </a:r>
          </a:p>
        </p:txBody>
      </p:sp>
      <p:sp>
        <p:nvSpPr>
          <p:cNvPr id="4" name="Rectangle 47"/>
          <p:cNvSpPr>
            <a:spLocks noChangeArrowheads="1"/>
          </p:cNvSpPr>
          <p:nvPr/>
        </p:nvSpPr>
        <p:spPr bwMode="auto">
          <a:xfrm>
            <a:off x="0" y="58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 Box 46"/>
          <p:cNvSpPr txBox="1">
            <a:spLocks noChangeArrowheads="1"/>
          </p:cNvSpPr>
          <p:nvPr/>
        </p:nvSpPr>
        <p:spPr bwMode="auto">
          <a:xfrm>
            <a:off x="3596580" y="2677518"/>
            <a:ext cx="432434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ja-JP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U</a:t>
            </a:r>
            <a:r>
              <a:rPr lang="hu-HU" altLang="ja-JP" baseline="-30000" dirty="0"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2</a:t>
            </a:r>
            <a:endParaRPr kumimoji="0" lang="hu-HU" altLang="ja-JP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 Box 45"/>
          <p:cNvSpPr txBox="1">
            <a:spLocks noChangeArrowheads="1"/>
          </p:cNvSpPr>
          <p:nvPr/>
        </p:nvSpPr>
        <p:spPr bwMode="auto">
          <a:xfrm>
            <a:off x="3069016" y="2383042"/>
            <a:ext cx="422864" cy="3386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ja-JP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n</a:t>
            </a:r>
            <a:r>
              <a:rPr kumimoji="0" lang="hu-HU" altLang="ja-JP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2</a:t>
            </a:r>
            <a:endParaRPr kumimoji="0" lang="hu-HU" altLang="ja-JP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 Box 44"/>
          <p:cNvSpPr txBox="1">
            <a:spLocks noChangeArrowheads="1"/>
          </p:cNvSpPr>
          <p:nvPr/>
        </p:nvSpPr>
        <p:spPr bwMode="auto">
          <a:xfrm>
            <a:off x="3160095" y="3771405"/>
            <a:ext cx="4572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ja-JP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A</a:t>
            </a:r>
            <a:endParaRPr kumimoji="0" lang="hu-HU" altLang="ja-JP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 Box 43"/>
          <p:cNvSpPr txBox="1">
            <a:spLocks noChangeArrowheads="1"/>
          </p:cNvSpPr>
          <p:nvPr/>
        </p:nvSpPr>
        <p:spPr bwMode="auto">
          <a:xfrm>
            <a:off x="2865816" y="1764998"/>
            <a:ext cx="546100" cy="3386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ja-JP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n</a:t>
            </a:r>
            <a:r>
              <a:rPr kumimoji="0" lang="hu-HU" altLang="ja-JP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1</a:t>
            </a:r>
            <a:endParaRPr kumimoji="0" lang="hu-HU" altLang="ja-JP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 Box 42"/>
          <p:cNvSpPr txBox="1">
            <a:spLocks noChangeArrowheads="1"/>
          </p:cNvSpPr>
          <p:nvPr/>
        </p:nvSpPr>
        <p:spPr bwMode="auto">
          <a:xfrm>
            <a:off x="1328957" y="1622123"/>
            <a:ext cx="342900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hu-HU" dirty="0" smtClean="0"/>
              <a:t>I</a:t>
            </a:r>
            <a:r>
              <a:rPr lang="hu-HU" baseline="-25000" dirty="0" smtClean="0"/>
              <a:t>1</a:t>
            </a:r>
            <a:endParaRPr kumimoji="0" lang="hu-HU" altLang="ja-JP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 Box 41"/>
          <p:cNvSpPr txBox="1">
            <a:spLocks noChangeArrowheads="1"/>
          </p:cNvSpPr>
          <p:nvPr/>
        </p:nvSpPr>
        <p:spPr bwMode="auto">
          <a:xfrm>
            <a:off x="662556" y="2875961"/>
            <a:ext cx="431800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ja-JP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U</a:t>
            </a:r>
            <a:r>
              <a:rPr kumimoji="0" lang="hu-HU" altLang="ja-JP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1</a:t>
            </a:r>
            <a:endParaRPr kumimoji="0" lang="hu-HU" altLang="ja-JP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Line 39"/>
          <p:cNvSpPr>
            <a:spLocks noChangeShapeType="1"/>
          </p:cNvSpPr>
          <p:nvPr/>
        </p:nvSpPr>
        <p:spPr bwMode="auto">
          <a:xfrm>
            <a:off x="1043608" y="2330369"/>
            <a:ext cx="0" cy="125831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grpSp>
        <p:nvGrpSpPr>
          <p:cNvPr id="52" name="Csoportba foglalás 51"/>
          <p:cNvGrpSpPr/>
          <p:nvPr/>
        </p:nvGrpSpPr>
        <p:grpSpPr>
          <a:xfrm>
            <a:off x="717183" y="2065113"/>
            <a:ext cx="1679942" cy="1752494"/>
            <a:chOff x="5890144" y="3168798"/>
            <a:chExt cx="1153886" cy="1317791"/>
          </a:xfrm>
        </p:grpSpPr>
        <p:sp>
          <p:nvSpPr>
            <p:cNvPr id="14" name="Line 38"/>
            <p:cNvSpPr>
              <a:spLocks noChangeShapeType="1"/>
            </p:cNvSpPr>
            <p:nvPr/>
          </p:nvSpPr>
          <p:spPr bwMode="auto">
            <a:xfrm rot="5400000" flipV="1">
              <a:off x="6319178" y="2769066"/>
              <a:ext cx="635" cy="8001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grpSp>
          <p:nvGrpSpPr>
            <p:cNvPr id="15" name="Group 20"/>
            <p:cNvGrpSpPr>
              <a:grpSpLocks/>
            </p:cNvGrpSpPr>
            <p:nvPr/>
          </p:nvGrpSpPr>
          <p:grpSpPr bwMode="auto">
            <a:xfrm>
              <a:off x="6372200" y="3172594"/>
              <a:ext cx="671830" cy="1311910"/>
              <a:chOff x="3909" y="10600"/>
              <a:chExt cx="1058" cy="2066"/>
            </a:xfrm>
          </p:grpSpPr>
          <p:sp>
            <p:nvSpPr>
              <p:cNvPr id="34" name="Arc 37"/>
              <p:cNvSpPr>
                <a:spLocks/>
              </p:cNvSpPr>
              <p:nvPr/>
            </p:nvSpPr>
            <p:spPr bwMode="auto">
              <a:xfrm rot="10800000" flipH="1">
                <a:off x="4419" y="10600"/>
                <a:ext cx="548" cy="549"/>
              </a:xfrm>
              <a:custGeom>
                <a:avLst/>
                <a:gdLst>
                  <a:gd name="G0" fmla="+- 582 0 0"/>
                  <a:gd name="G1" fmla="+- 21600 0 0"/>
                  <a:gd name="G2" fmla="+- 21600 0 0"/>
                  <a:gd name="T0" fmla="*/ 0 w 22182"/>
                  <a:gd name="T1" fmla="*/ 8 h 43176"/>
                  <a:gd name="T2" fmla="*/ 1596 w 22182"/>
                  <a:gd name="T3" fmla="*/ 43176 h 43176"/>
                  <a:gd name="T4" fmla="*/ 582 w 22182"/>
                  <a:gd name="T5" fmla="*/ 21600 h 431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2182" h="43176" fill="none" extrusionOk="0">
                    <a:moveTo>
                      <a:pt x="-1" y="7"/>
                    </a:moveTo>
                    <a:cubicBezTo>
                      <a:pt x="193" y="2"/>
                      <a:pt x="387" y="-1"/>
                      <a:pt x="582" y="0"/>
                    </a:cubicBezTo>
                    <a:cubicBezTo>
                      <a:pt x="12511" y="0"/>
                      <a:pt x="22182" y="9670"/>
                      <a:pt x="22182" y="21600"/>
                    </a:cubicBezTo>
                    <a:cubicBezTo>
                      <a:pt x="22182" y="33135"/>
                      <a:pt x="13118" y="42634"/>
                      <a:pt x="1596" y="43176"/>
                    </a:cubicBezTo>
                  </a:path>
                  <a:path w="22182" h="43176" stroke="0" extrusionOk="0">
                    <a:moveTo>
                      <a:pt x="-1" y="7"/>
                    </a:moveTo>
                    <a:cubicBezTo>
                      <a:pt x="193" y="2"/>
                      <a:pt x="387" y="-1"/>
                      <a:pt x="582" y="0"/>
                    </a:cubicBezTo>
                    <a:cubicBezTo>
                      <a:pt x="12511" y="0"/>
                      <a:pt x="22182" y="9670"/>
                      <a:pt x="22182" y="21600"/>
                    </a:cubicBezTo>
                    <a:cubicBezTo>
                      <a:pt x="22182" y="33135"/>
                      <a:pt x="13118" y="42634"/>
                      <a:pt x="1596" y="43176"/>
                    </a:cubicBezTo>
                    <a:lnTo>
                      <a:pt x="582" y="2160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35" name="Arc 36"/>
              <p:cNvSpPr>
                <a:spLocks/>
              </p:cNvSpPr>
              <p:nvPr/>
            </p:nvSpPr>
            <p:spPr bwMode="auto">
              <a:xfrm flipH="1">
                <a:off x="3909" y="10788"/>
                <a:ext cx="547" cy="360"/>
              </a:xfrm>
              <a:custGeom>
                <a:avLst/>
                <a:gdLst>
                  <a:gd name="G0" fmla="+- 621 0 0"/>
                  <a:gd name="G1" fmla="+- 21600 0 0"/>
                  <a:gd name="G2" fmla="+- 21600 0 0"/>
                  <a:gd name="T0" fmla="*/ 39 w 22221"/>
                  <a:gd name="T1" fmla="*/ 8 h 43200"/>
                  <a:gd name="T2" fmla="*/ 0 w 22221"/>
                  <a:gd name="T3" fmla="*/ 43191 h 43200"/>
                  <a:gd name="T4" fmla="*/ 621 w 22221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2221" h="43200" fill="none" extrusionOk="0">
                    <a:moveTo>
                      <a:pt x="38" y="7"/>
                    </a:moveTo>
                    <a:cubicBezTo>
                      <a:pt x="232" y="2"/>
                      <a:pt x="426" y="-1"/>
                      <a:pt x="621" y="0"/>
                    </a:cubicBezTo>
                    <a:cubicBezTo>
                      <a:pt x="12550" y="0"/>
                      <a:pt x="22221" y="9670"/>
                      <a:pt x="22221" y="21600"/>
                    </a:cubicBezTo>
                    <a:cubicBezTo>
                      <a:pt x="22221" y="33529"/>
                      <a:pt x="12550" y="43200"/>
                      <a:pt x="621" y="43200"/>
                    </a:cubicBezTo>
                    <a:cubicBezTo>
                      <a:pt x="413" y="43200"/>
                      <a:pt x="206" y="43197"/>
                      <a:pt x="-1" y="43191"/>
                    </a:cubicBezTo>
                  </a:path>
                  <a:path w="22221" h="43200" stroke="0" extrusionOk="0">
                    <a:moveTo>
                      <a:pt x="38" y="7"/>
                    </a:moveTo>
                    <a:cubicBezTo>
                      <a:pt x="232" y="2"/>
                      <a:pt x="426" y="-1"/>
                      <a:pt x="621" y="0"/>
                    </a:cubicBezTo>
                    <a:cubicBezTo>
                      <a:pt x="12550" y="0"/>
                      <a:pt x="22221" y="9670"/>
                      <a:pt x="22221" y="21600"/>
                    </a:cubicBezTo>
                    <a:cubicBezTo>
                      <a:pt x="22221" y="33529"/>
                      <a:pt x="12550" y="43200"/>
                      <a:pt x="621" y="43200"/>
                    </a:cubicBezTo>
                    <a:cubicBezTo>
                      <a:pt x="413" y="43200"/>
                      <a:pt x="206" y="43197"/>
                      <a:pt x="-1" y="43191"/>
                    </a:cubicBezTo>
                    <a:lnTo>
                      <a:pt x="621" y="2160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36" name="Arc 35"/>
              <p:cNvSpPr>
                <a:spLocks/>
              </p:cNvSpPr>
              <p:nvPr/>
            </p:nvSpPr>
            <p:spPr bwMode="auto">
              <a:xfrm rot="10800000" flipH="1">
                <a:off x="4419" y="10978"/>
                <a:ext cx="548" cy="549"/>
              </a:xfrm>
              <a:custGeom>
                <a:avLst/>
                <a:gdLst>
                  <a:gd name="G0" fmla="+- 582 0 0"/>
                  <a:gd name="G1" fmla="+- 21600 0 0"/>
                  <a:gd name="G2" fmla="+- 21600 0 0"/>
                  <a:gd name="T0" fmla="*/ 0 w 22182"/>
                  <a:gd name="T1" fmla="*/ 8 h 43176"/>
                  <a:gd name="T2" fmla="*/ 1596 w 22182"/>
                  <a:gd name="T3" fmla="*/ 43176 h 43176"/>
                  <a:gd name="T4" fmla="*/ 582 w 22182"/>
                  <a:gd name="T5" fmla="*/ 21600 h 431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2182" h="43176" fill="none" extrusionOk="0">
                    <a:moveTo>
                      <a:pt x="-1" y="7"/>
                    </a:moveTo>
                    <a:cubicBezTo>
                      <a:pt x="193" y="2"/>
                      <a:pt x="387" y="-1"/>
                      <a:pt x="582" y="0"/>
                    </a:cubicBezTo>
                    <a:cubicBezTo>
                      <a:pt x="12511" y="0"/>
                      <a:pt x="22182" y="9670"/>
                      <a:pt x="22182" y="21600"/>
                    </a:cubicBezTo>
                    <a:cubicBezTo>
                      <a:pt x="22182" y="33135"/>
                      <a:pt x="13118" y="42634"/>
                      <a:pt x="1596" y="43176"/>
                    </a:cubicBezTo>
                  </a:path>
                  <a:path w="22182" h="43176" stroke="0" extrusionOk="0">
                    <a:moveTo>
                      <a:pt x="-1" y="7"/>
                    </a:moveTo>
                    <a:cubicBezTo>
                      <a:pt x="193" y="2"/>
                      <a:pt x="387" y="-1"/>
                      <a:pt x="582" y="0"/>
                    </a:cubicBezTo>
                    <a:cubicBezTo>
                      <a:pt x="12511" y="0"/>
                      <a:pt x="22182" y="9670"/>
                      <a:pt x="22182" y="21600"/>
                    </a:cubicBezTo>
                    <a:cubicBezTo>
                      <a:pt x="22182" y="33135"/>
                      <a:pt x="13118" y="42634"/>
                      <a:pt x="1596" y="43176"/>
                    </a:cubicBezTo>
                    <a:lnTo>
                      <a:pt x="582" y="2160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37" name="Arc 34"/>
              <p:cNvSpPr>
                <a:spLocks/>
              </p:cNvSpPr>
              <p:nvPr/>
            </p:nvSpPr>
            <p:spPr bwMode="auto">
              <a:xfrm rot="10800000" flipH="1">
                <a:off x="4419" y="10788"/>
                <a:ext cx="548" cy="549"/>
              </a:xfrm>
              <a:custGeom>
                <a:avLst/>
                <a:gdLst>
                  <a:gd name="G0" fmla="+- 582 0 0"/>
                  <a:gd name="G1" fmla="+- 21600 0 0"/>
                  <a:gd name="G2" fmla="+- 21600 0 0"/>
                  <a:gd name="T0" fmla="*/ 0 w 22182"/>
                  <a:gd name="T1" fmla="*/ 8 h 43176"/>
                  <a:gd name="T2" fmla="*/ 1596 w 22182"/>
                  <a:gd name="T3" fmla="*/ 43176 h 43176"/>
                  <a:gd name="T4" fmla="*/ 582 w 22182"/>
                  <a:gd name="T5" fmla="*/ 21600 h 431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2182" h="43176" fill="none" extrusionOk="0">
                    <a:moveTo>
                      <a:pt x="-1" y="7"/>
                    </a:moveTo>
                    <a:cubicBezTo>
                      <a:pt x="193" y="2"/>
                      <a:pt x="387" y="-1"/>
                      <a:pt x="582" y="0"/>
                    </a:cubicBezTo>
                    <a:cubicBezTo>
                      <a:pt x="12511" y="0"/>
                      <a:pt x="22182" y="9670"/>
                      <a:pt x="22182" y="21600"/>
                    </a:cubicBezTo>
                    <a:cubicBezTo>
                      <a:pt x="22182" y="33135"/>
                      <a:pt x="13118" y="42634"/>
                      <a:pt x="1596" y="43176"/>
                    </a:cubicBezTo>
                  </a:path>
                  <a:path w="22182" h="43176" stroke="0" extrusionOk="0">
                    <a:moveTo>
                      <a:pt x="-1" y="7"/>
                    </a:moveTo>
                    <a:cubicBezTo>
                      <a:pt x="193" y="2"/>
                      <a:pt x="387" y="-1"/>
                      <a:pt x="582" y="0"/>
                    </a:cubicBezTo>
                    <a:cubicBezTo>
                      <a:pt x="12511" y="0"/>
                      <a:pt x="22182" y="9670"/>
                      <a:pt x="22182" y="21600"/>
                    </a:cubicBezTo>
                    <a:cubicBezTo>
                      <a:pt x="22182" y="33135"/>
                      <a:pt x="13118" y="42634"/>
                      <a:pt x="1596" y="43176"/>
                    </a:cubicBezTo>
                    <a:lnTo>
                      <a:pt x="582" y="2160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38" name="Arc 33"/>
              <p:cNvSpPr>
                <a:spLocks/>
              </p:cNvSpPr>
              <p:nvPr/>
            </p:nvSpPr>
            <p:spPr bwMode="auto">
              <a:xfrm flipH="1">
                <a:off x="3909" y="10978"/>
                <a:ext cx="547" cy="360"/>
              </a:xfrm>
              <a:custGeom>
                <a:avLst/>
                <a:gdLst>
                  <a:gd name="G0" fmla="+- 621 0 0"/>
                  <a:gd name="G1" fmla="+- 21600 0 0"/>
                  <a:gd name="G2" fmla="+- 21600 0 0"/>
                  <a:gd name="T0" fmla="*/ 39 w 22221"/>
                  <a:gd name="T1" fmla="*/ 8 h 43200"/>
                  <a:gd name="T2" fmla="*/ 0 w 22221"/>
                  <a:gd name="T3" fmla="*/ 43191 h 43200"/>
                  <a:gd name="T4" fmla="*/ 621 w 22221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2221" h="43200" fill="none" extrusionOk="0">
                    <a:moveTo>
                      <a:pt x="38" y="7"/>
                    </a:moveTo>
                    <a:cubicBezTo>
                      <a:pt x="232" y="2"/>
                      <a:pt x="426" y="-1"/>
                      <a:pt x="621" y="0"/>
                    </a:cubicBezTo>
                    <a:cubicBezTo>
                      <a:pt x="12550" y="0"/>
                      <a:pt x="22221" y="9670"/>
                      <a:pt x="22221" y="21600"/>
                    </a:cubicBezTo>
                    <a:cubicBezTo>
                      <a:pt x="22221" y="33529"/>
                      <a:pt x="12550" y="43200"/>
                      <a:pt x="621" y="43200"/>
                    </a:cubicBezTo>
                    <a:cubicBezTo>
                      <a:pt x="413" y="43200"/>
                      <a:pt x="206" y="43197"/>
                      <a:pt x="-1" y="43191"/>
                    </a:cubicBezTo>
                  </a:path>
                  <a:path w="22221" h="43200" stroke="0" extrusionOk="0">
                    <a:moveTo>
                      <a:pt x="38" y="7"/>
                    </a:moveTo>
                    <a:cubicBezTo>
                      <a:pt x="232" y="2"/>
                      <a:pt x="426" y="-1"/>
                      <a:pt x="621" y="0"/>
                    </a:cubicBezTo>
                    <a:cubicBezTo>
                      <a:pt x="12550" y="0"/>
                      <a:pt x="22221" y="9670"/>
                      <a:pt x="22221" y="21600"/>
                    </a:cubicBezTo>
                    <a:cubicBezTo>
                      <a:pt x="22221" y="33529"/>
                      <a:pt x="12550" y="43200"/>
                      <a:pt x="621" y="43200"/>
                    </a:cubicBezTo>
                    <a:cubicBezTo>
                      <a:pt x="413" y="43200"/>
                      <a:pt x="206" y="43197"/>
                      <a:pt x="-1" y="43191"/>
                    </a:cubicBezTo>
                    <a:lnTo>
                      <a:pt x="621" y="2160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39" name="Arc 32"/>
              <p:cNvSpPr>
                <a:spLocks/>
              </p:cNvSpPr>
              <p:nvPr/>
            </p:nvSpPr>
            <p:spPr bwMode="auto">
              <a:xfrm flipH="1">
                <a:off x="3909" y="11168"/>
                <a:ext cx="547" cy="360"/>
              </a:xfrm>
              <a:custGeom>
                <a:avLst/>
                <a:gdLst>
                  <a:gd name="G0" fmla="+- 621 0 0"/>
                  <a:gd name="G1" fmla="+- 21600 0 0"/>
                  <a:gd name="G2" fmla="+- 21600 0 0"/>
                  <a:gd name="T0" fmla="*/ 39 w 22221"/>
                  <a:gd name="T1" fmla="*/ 8 h 43200"/>
                  <a:gd name="T2" fmla="*/ 0 w 22221"/>
                  <a:gd name="T3" fmla="*/ 43191 h 43200"/>
                  <a:gd name="T4" fmla="*/ 621 w 22221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2221" h="43200" fill="none" extrusionOk="0">
                    <a:moveTo>
                      <a:pt x="38" y="7"/>
                    </a:moveTo>
                    <a:cubicBezTo>
                      <a:pt x="232" y="2"/>
                      <a:pt x="426" y="-1"/>
                      <a:pt x="621" y="0"/>
                    </a:cubicBezTo>
                    <a:cubicBezTo>
                      <a:pt x="12550" y="0"/>
                      <a:pt x="22221" y="9670"/>
                      <a:pt x="22221" y="21600"/>
                    </a:cubicBezTo>
                    <a:cubicBezTo>
                      <a:pt x="22221" y="33529"/>
                      <a:pt x="12550" y="43200"/>
                      <a:pt x="621" y="43200"/>
                    </a:cubicBezTo>
                    <a:cubicBezTo>
                      <a:pt x="413" y="43200"/>
                      <a:pt x="206" y="43197"/>
                      <a:pt x="-1" y="43191"/>
                    </a:cubicBezTo>
                  </a:path>
                  <a:path w="22221" h="43200" stroke="0" extrusionOk="0">
                    <a:moveTo>
                      <a:pt x="38" y="7"/>
                    </a:moveTo>
                    <a:cubicBezTo>
                      <a:pt x="232" y="2"/>
                      <a:pt x="426" y="-1"/>
                      <a:pt x="621" y="0"/>
                    </a:cubicBezTo>
                    <a:cubicBezTo>
                      <a:pt x="12550" y="0"/>
                      <a:pt x="22221" y="9670"/>
                      <a:pt x="22221" y="21600"/>
                    </a:cubicBezTo>
                    <a:cubicBezTo>
                      <a:pt x="22221" y="33529"/>
                      <a:pt x="12550" y="43200"/>
                      <a:pt x="621" y="43200"/>
                    </a:cubicBezTo>
                    <a:cubicBezTo>
                      <a:pt x="413" y="43200"/>
                      <a:pt x="206" y="43197"/>
                      <a:pt x="-1" y="43191"/>
                    </a:cubicBezTo>
                    <a:lnTo>
                      <a:pt x="621" y="2160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40" name="Arc 31"/>
              <p:cNvSpPr>
                <a:spLocks/>
              </p:cNvSpPr>
              <p:nvPr/>
            </p:nvSpPr>
            <p:spPr bwMode="auto">
              <a:xfrm flipH="1">
                <a:off x="3909" y="11358"/>
                <a:ext cx="547" cy="359"/>
              </a:xfrm>
              <a:custGeom>
                <a:avLst/>
                <a:gdLst>
                  <a:gd name="G0" fmla="+- 621 0 0"/>
                  <a:gd name="G1" fmla="+- 21600 0 0"/>
                  <a:gd name="G2" fmla="+- 21600 0 0"/>
                  <a:gd name="T0" fmla="*/ 39 w 22221"/>
                  <a:gd name="T1" fmla="*/ 8 h 43200"/>
                  <a:gd name="T2" fmla="*/ 0 w 22221"/>
                  <a:gd name="T3" fmla="*/ 43191 h 43200"/>
                  <a:gd name="T4" fmla="*/ 621 w 22221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2221" h="43200" fill="none" extrusionOk="0">
                    <a:moveTo>
                      <a:pt x="38" y="7"/>
                    </a:moveTo>
                    <a:cubicBezTo>
                      <a:pt x="232" y="2"/>
                      <a:pt x="426" y="-1"/>
                      <a:pt x="621" y="0"/>
                    </a:cubicBezTo>
                    <a:cubicBezTo>
                      <a:pt x="12550" y="0"/>
                      <a:pt x="22221" y="9670"/>
                      <a:pt x="22221" y="21600"/>
                    </a:cubicBezTo>
                    <a:cubicBezTo>
                      <a:pt x="22221" y="33529"/>
                      <a:pt x="12550" y="43200"/>
                      <a:pt x="621" y="43200"/>
                    </a:cubicBezTo>
                    <a:cubicBezTo>
                      <a:pt x="413" y="43200"/>
                      <a:pt x="206" y="43197"/>
                      <a:pt x="-1" y="43191"/>
                    </a:cubicBezTo>
                  </a:path>
                  <a:path w="22221" h="43200" stroke="0" extrusionOk="0">
                    <a:moveTo>
                      <a:pt x="38" y="7"/>
                    </a:moveTo>
                    <a:cubicBezTo>
                      <a:pt x="232" y="2"/>
                      <a:pt x="426" y="-1"/>
                      <a:pt x="621" y="0"/>
                    </a:cubicBezTo>
                    <a:cubicBezTo>
                      <a:pt x="12550" y="0"/>
                      <a:pt x="22221" y="9670"/>
                      <a:pt x="22221" y="21600"/>
                    </a:cubicBezTo>
                    <a:cubicBezTo>
                      <a:pt x="22221" y="33529"/>
                      <a:pt x="12550" y="43200"/>
                      <a:pt x="621" y="43200"/>
                    </a:cubicBezTo>
                    <a:cubicBezTo>
                      <a:pt x="413" y="43200"/>
                      <a:pt x="206" y="43197"/>
                      <a:pt x="-1" y="43191"/>
                    </a:cubicBezTo>
                    <a:lnTo>
                      <a:pt x="621" y="2160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41" name="Arc 30"/>
              <p:cNvSpPr>
                <a:spLocks/>
              </p:cNvSpPr>
              <p:nvPr/>
            </p:nvSpPr>
            <p:spPr bwMode="auto">
              <a:xfrm flipH="1">
                <a:off x="3909" y="11548"/>
                <a:ext cx="547" cy="359"/>
              </a:xfrm>
              <a:custGeom>
                <a:avLst/>
                <a:gdLst>
                  <a:gd name="G0" fmla="+- 621 0 0"/>
                  <a:gd name="G1" fmla="+- 21600 0 0"/>
                  <a:gd name="G2" fmla="+- 21600 0 0"/>
                  <a:gd name="T0" fmla="*/ 39 w 22221"/>
                  <a:gd name="T1" fmla="*/ 8 h 43200"/>
                  <a:gd name="T2" fmla="*/ 0 w 22221"/>
                  <a:gd name="T3" fmla="*/ 43191 h 43200"/>
                  <a:gd name="T4" fmla="*/ 621 w 22221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2221" h="43200" fill="none" extrusionOk="0">
                    <a:moveTo>
                      <a:pt x="38" y="7"/>
                    </a:moveTo>
                    <a:cubicBezTo>
                      <a:pt x="232" y="2"/>
                      <a:pt x="426" y="-1"/>
                      <a:pt x="621" y="0"/>
                    </a:cubicBezTo>
                    <a:cubicBezTo>
                      <a:pt x="12550" y="0"/>
                      <a:pt x="22221" y="9670"/>
                      <a:pt x="22221" y="21600"/>
                    </a:cubicBezTo>
                    <a:cubicBezTo>
                      <a:pt x="22221" y="33529"/>
                      <a:pt x="12550" y="43200"/>
                      <a:pt x="621" y="43200"/>
                    </a:cubicBezTo>
                    <a:cubicBezTo>
                      <a:pt x="413" y="43200"/>
                      <a:pt x="206" y="43197"/>
                      <a:pt x="-1" y="43191"/>
                    </a:cubicBezTo>
                  </a:path>
                  <a:path w="22221" h="43200" stroke="0" extrusionOk="0">
                    <a:moveTo>
                      <a:pt x="38" y="7"/>
                    </a:moveTo>
                    <a:cubicBezTo>
                      <a:pt x="232" y="2"/>
                      <a:pt x="426" y="-1"/>
                      <a:pt x="621" y="0"/>
                    </a:cubicBezTo>
                    <a:cubicBezTo>
                      <a:pt x="12550" y="0"/>
                      <a:pt x="22221" y="9670"/>
                      <a:pt x="22221" y="21600"/>
                    </a:cubicBezTo>
                    <a:cubicBezTo>
                      <a:pt x="22221" y="33529"/>
                      <a:pt x="12550" y="43200"/>
                      <a:pt x="621" y="43200"/>
                    </a:cubicBezTo>
                    <a:cubicBezTo>
                      <a:pt x="413" y="43200"/>
                      <a:pt x="206" y="43197"/>
                      <a:pt x="-1" y="43191"/>
                    </a:cubicBezTo>
                    <a:lnTo>
                      <a:pt x="621" y="2160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42" name="Arc 29"/>
              <p:cNvSpPr>
                <a:spLocks/>
              </p:cNvSpPr>
              <p:nvPr/>
            </p:nvSpPr>
            <p:spPr bwMode="auto">
              <a:xfrm rot="10800000" flipH="1">
                <a:off x="4417" y="11168"/>
                <a:ext cx="548" cy="548"/>
              </a:xfrm>
              <a:custGeom>
                <a:avLst/>
                <a:gdLst>
                  <a:gd name="G0" fmla="+- 582 0 0"/>
                  <a:gd name="G1" fmla="+- 21600 0 0"/>
                  <a:gd name="G2" fmla="+- 21600 0 0"/>
                  <a:gd name="T0" fmla="*/ 0 w 22182"/>
                  <a:gd name="T1" fmla="*/ 8 h 43176"/>
                  <a:gd name="T2" fmla="*/ 1596 w 22182"/>
                  <a:gd name="T3" fmla="*/ 43176 h 43176"/>
                  <a:gd name="T4" fmla="*/ 582 w 22182"/>
                  <a:gd name="T5" fmla="*/ 21600 h 431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2182" h="43176" fill="none" extrusionOk="0">
                    <a:moveTo>
                      <a:pt x="-1" y="7"/>
                    </a:moveTo>
                    <a:cubicBezTo>
                      <a:pt x="193" y="2"/>
                      <a:pt x="387" y="-1"/>
                      <a:pt x="582" y="0"/>
                    </a:cubicBezTo>
                    <a:cubicBezTo>
                      <a:pt x="12511" y="0"/>
                      <a:pt x="22182" y="9670"/>
                      <a:pt x="22182" y="21600"/>
                    </a:cubicBezTo>
                    <a:cubicBezTo>
                      <a:pt x="22182" y="33135"/>
                      <a:pt x="13118" y="42634"/>
                      <a:pt x="1596" y="43176"/>
                    </a:cubicBezTo>
                  </a:path>
                  <a:path w="22182" h="43176" stroke="0" extrusionOk="0">
                    <a:moveTo>
                      <a:pt x="-1" y="7"/>
                    </a:moveTo>
                    <a:cubicBezTo>
                      <a:pt x="193" y="2"/>
                      <a:pt x="387" y="-1"/>
                      <a:pt x="582" y="0"/>
                    </a:cubicBezTo>
                    <a:cubicBezTo>
                      <a:pt x="12511" y="0"/>
                      <a:pt x="22182" y="9670"/>
                      <a:pt x="22182" y="21600"/>
                    </a:cubicBezTo>
                    <a:cubicBezTo>
                      <a:pt x="22182" y="33135"/>
                      <a:pt x="13118" y="42634"/>
                      <a:pt x="1596" y="43176"/>
                    </a:cubicBezTo>
                    <a:lnTo>
                      <a:pt x="582" y="2160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43" name="Arc 28"/>
              <p:cNvSpPr>
                <a:spLocks/>
              </p:cNvSpPr>
              <p:nvPr/>
            </p:nvSpPr>
            <p:spPr bwMode="auto">
              <a:xfrm rot="10800000" flipH="1">
                <a:off x="4419" y="11358"/>
                <a:ext cx="548" cy="548"/>
              </a:xfrm>
              <a:custGeom>
                <a:avLst/>
                <a:gdLst>
                  <a:gd name="G0" fmla="+- 582 0 0"/>
                  <a:gd name="G1" fmla="+- 21600 0 0"/>
                  <a:gd name="G2" fmla="+- 21600 0 0"/>
                  <a:gd name="T0" fmla="*/ 0 w 22182"/>
                  <a:gd name="T1" fmla="*/ 8 h 43176"/>
                  <a:gd name="T2" fmla="*/ 1596 w 22182"/>
                  <a:gd name="T3" fmla="*/ 43176 h 43176"/>
                  <a:gd name="T4" fmla="*/ 582 w 22182"/>
                  <a:gd name="T5" fmla="*/ 21600 h 431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2182" h="43176" fill="none" extrusionOk="0">
                    <a:moveTo>
                      <a:pt x="-1" y="7"/>
                    </a:moveTo>
                    <a:cubicBezTo>
                      <a:pt x="193" y="2"/>
                      <a:pt x="387" y="-1"/>
                      <a:pt x="582" y="0"/>
                    </a:cubicBezTo>
                    <a:cubicBezTo>
                      <a:pt x="12511" y="0"/>
                      <a:pt x="22182" y="9670"/>
                      <a:pt x="22182" y="21600"/>
                    </a:cubicBezTo>
                    <a:cubicBezTo>
                      <a:pt x="22182" y="33135"/>
                      <a:pt x="13118" y="42634"/>
                      <a:pt x="1596" y="43176"/>
                    </a:cubicBezTo>
                  </a:path>
                  <a:path w="22182" h="43176" stroke="0" extrusionOk="0">
                    <a:moveTo>
                      <a:pt x="-1" y="7"/>
                    </a:moveTo>
                    <a:cubicBezTo>
                      <a:pt x="193" y="2"/>
                      <a:pt x="387" y="-1"/>
                      <a:pt x="582" y="0"/>
                    </a:cubicBezTo>
                    <a:cubicBezTo>
                      <a:pt x="12511" y="0"/>
                      <a:pt x="22182" y="9670"/>
                      <a:pt x="22182" y="21600"/>
                    </a:cubicBezTo>
                    <a:cubicBezTo>
                      <a:pt x="22182" y="33135"/>
                      <a:pt x="13118" y="42634"/>
                      <a:pt x="1596" y="43176"/>
                    </a:cubicBezTo>
                    <a:lnTo>
                      <a:pt x="582" y="2160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44" name="Arc 27"/>
              <p:cNvSpPr>
                <a:spLocks/>
              </p:cNvSpPr>
              <p:nvPr/>
            </p:nvSpPr>
            <p:spPr bwMode="auto">
              <a:xfrm rot="10800000" flipH="1">
                <a:off x="4419" y="12117"/>
                <a:ext cx="548" cy="549"/>
              </a:xfrm>
              <a:custGeom>
                <a:avLst/>
                <a:gdLst>
                  <a:gd name="G0" fmla="+- 582 0 0"/>
                  <a:gd name="G1" fmla="+- 21600 0 0"/>
                  <a:gd name="G2" fmla="+- 21600 0 0"/>
                  <a:gd name="T0" fmla="*/ 0 w 22182"/>
                  <a:gd name="T1" fmla="*/ 8 h 43176"/>
                  <a:gd name="T2" fmla="*/ 1596 w 22182"/>
                  <a:gd name="T3" fmla="*/ 43176 h 43176"/>
                  <a:gd name="T4" fmla="*/ 582 w 22182"/>
                  <a:gd name="T5" fmla="*/ 21600 h 431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2182" h="43176" fill="none" extrusionOk="0">
                    <a:moveTo>
                      <a:pt x="-1" y="7"/>
                    </a:moveTo>
                    <a:cubicBezTo>
                      <a:pt x="193" y="2"/>
                      <a:pt x="387" y="-1"/>
                      <a:pt x="582" y="0"/>
                    </a:cubicBezTo>
                    <a:cubicBezTo>
                      <a:pt x="12511" y="0"/>
                      <a:pt x="22182" y="9670"/>
                      <a:pt x="22182" y="21600"/>
                    </a:cubicBezTo>
                    <a:cubicBezTo>
                      <a:pt x="22182" y="33135"/>
                      <a:pt x="13118" y="42634"/>
                      <a:pt x="1596" y="43176"/>
                    </a:cubicBezTo>
                  </a:path>
                  <a:path w="22182" h="43176" stroke="0" extrusionOk="0">
                    <a:moveTo>
                      <a:pt x="-1" y="7"/>
                    </a:moveTo>
                    <a:cubicBezTo>
                      <a:pt x="193" y="2"/>
                      <a:pt x="387" y="-1"/>
                      <a:pt x="582" y="0"/>
                    </a:cubicBezTo>
                    <a:cubicBezTo>
                      <a:pt x="12511" y="0"/>
                      <a:pt x="22182" y="9670"/>
                      <a:pt x="22182" y="21600"/>
                    </a:cubicBezTo>
                    <a:cubicBezTo>
                      <a:pt x="22182" y="33135"/>
                      <a:pt x="13118" y="42634"/>
                      <a:pt x="1596" y="43176"/>
                    </a:cubicBezTo>
                    <a:lnTo>
                      <a:pt x="582" y="2160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45" name="Arc 26"/>
              <p:cNvSpPr>
                <a:spLocks/>
              </p:cNvSpPr>
              <p:nvPr/>
            </p:nvSpPr>
            <p:spPr bwMode="auto">
              <a:xfrm flipH="1">
                <a:off x="3909" y="11737"/>
                <a:ext cx="547" cy="360"/>
              </a:xfrm>
              <a:custGeom>
                <a:avLst/>
                <a:gdLst>
                  <a:gd name="G0" fmla="+- 621 0 0"/>
                  <a:gd name="G1" fmla="+- 21600 0 0"/>
                  <a:gd name="G2" fmla="+- 21600 0 0"/>
                  <a:gd name="T0" fmla="*/ 39 w 22221"/>
                  <a:gd name="T1" fmla="*/ 8 h 43200"/>
                  <a:gd name="T2" fmla="*/ 0 w 22221"/>
                  <a:gd name="T3" fmla="*/ 43191 h 43200"/>
                  <a:gd name="T4" fmla="*/ 621 w 22221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2221" h="43200" fill="none" extrusionOk="0">
                    <a:moveTo>
                      <a:pt x="38" y="7"/>
                    </a:moveTo>
                    <a:cubicBezTo>
                      <a:pt x="232" y="2"/>
                      <a:pt x="426" y="-1"/>
                      <a:pt x="621" y="0"/>
                    </a:cubicBezTo>
                    <a:cubicBezTo>
                      <a:pt x="12550" y="0"/>
                      <a:pt x="22221" y="9670"/>
                      <a:pt x="22221" y="21600"/>
                    </a:cubicBezTo>
                    <a:cubicBezTo>
                      <a:pt x="22221" y="33529"/>
                      <a:pt x="12550" y="43200"/>
                      <a:pt x="621" y="43200"/>
                    </a:cubicBezTo>
                    <a:cubicBezTo>
                      <a:pt x="413" y="43200"/>
                      <a:pt x="206" y="43197"/>
                      <a:pt x="-1" y="43191"/>
                    </a:cubicBezTo>
                  </a:path>
                  <a:path w="22221" h="43200" stroke="0" extrusionOk="0">
                    <a:moveTo>
                      <a:pt x="38" y="7"/>
                    </a:moveTo>
                    <a:cubicBezTo>
                      <a:pt x="232" y="2"/>
                      <a:pt x="426" y="-1"/>
                      <a:pt x="621" y="0"/>
                    </a:cubicBezTo>
                    <a:cubicBezTo>
                      <a:pt x="12550" y="0"/>
                      <a:pt x="22221" y="9670"/>
                      <a:pt x="22221" y="21600"/>
                    </a:cubicBezTo>
                    <a:cubicBezTo>
                      <a:pt x="22221" y="33529"/>
                      <a:pt x="12550" y="43200"/>
                      <a:pt x="621" y="43200"/>
                    </a:cubicBezTo>
                    <a:cubicBezTo>
                      <a:pt x="413" y="43200"/>
                      <a:pt x="206" y="43197"/>
                      <a:pt x="-1" y="43191"/>
                    </a:cubicBezTo>
                    <a:lnTo>
                      <a:pt x="621" y="2160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46" name="Arc 25"/>
              <p:cNvSpPr>
                <a:spLocks/>
              </p:cNvSpPr>
              <p:nvPr/>
            </p:nvSpPr>
            <p:spPr bwMode="auto">
              <a:xfrm flipH="1">
                <a:off x="3909" y="11927"/>
                <a:ext cx="547" cy="360"/>
              </a:xfrm>
              <a:custGeom>
                <a:avLst/>
                <a:gdLst>
                  <a:gd name="G0" fmla="+- 621 0 0"/>
                  <a:gd name="G1" fmla="+- 21600 0 0"/>
                  <a:gd name="G2" fmla="+- 21600 0 0"/>
                  <a:gd name="T0" fmla="*/ 39 w 22221"/>
                  <a:gd name="T1" fmla="*/ 8 h 43200"/>
                  <a:gd name="T2" fmla="*/ 0 w 22221"/>
                  <a:gd name="T3" fmla="*/ 43191 h 43200"/>
                  <a:gd name="T4" fmla="*/ 621 w 22221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2221" h="43200" fill="none" extrusionOk="0">
                    <a:moveTo>
                      <a:pt x="38" y="7"/>
                    </a:moveTo>
                    <a:cubicBezTo>
                      <a:pt x="232" y="2"/>
                      <a:pt x="426" y="-1"/>
                      <a:pt x="621" y="0"/>
                    </a:cubicBezTo>
                    <a:cubicBezTo>
                      <a:pt x="12550" y="0"/>
                      <a:pt x="22221" y="9670"/>
                      <a:pt x="22221" y="21600"/>
                    </a:cubicBezTo>
                    <a:cubicBezTo>
                      <a:pt x="22221" y="33529"/>
                      <a:pt x="12550" y="43200"/>
                      <a:pt x="621" y="43200"/>
                    </a:cubicBezTo>
                    <a:cubicBezTo>
                      <a:pt x="413" y="43200"/>
                      <a:pt x="206" y="43197"/>
                      <a:pt x="-1" y="43191"/>
                    </a:cubicBezTo>
                  </a:path>
                  <a:path w="22221" h="43200" stroke="0" extrusionOk="0">
                    <a:moveTo>
                      <a:pt x="38" y="7"/>
                    </a:moveTo>
                    <a:cubicBezTo>
                      <a:pt x="232" y="2"/>
                      <a:pt x="426" y="-1"/>
                      <a:pt x="621" y="0"/>
                    </a:cubicBezTo>
                    <a:cubicBezTo>
                      <a:pt x="12550" y="0"/>
                      <a:pt x="22221" y="9670"/>
                      <a:pt x="22221" y="21600"/>
                    </a:cubicBezTo>
                    <a:cubicBezTo>
                      <a:pt x="22221" y="33529"/>
                      <a:pt x="12550" y="43200"/>
                      <a:pt x="621" y="43200"/>
                    </a:cubicBezTo>
                    <a:cubicBezTo>
                      <a:pt x="413" y="43200"/>
                      <a:pt x="206" y="43197"/>
                      <a:pt x="-1" y="43191"/>
                    </a:cubicBezTo>
                    <a:lnTo>
                      <a:pt x="621" y="2160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47" name="Arc 24"/>
              <p:cNvSpPr>
                <a:spLocks/>
              </p:cNvSpPr>
              <p:nvPr/>
            </p:nvSpPr>
            <p:spPr bwMode="auto">
              <a:xfrm flipH="1">
                <a:off x="3909" y="12117"/>
                <a:ext cx="547" cy="360"/>
              </a:xfrm>
              <a:custGeom>
                <a:avLst/>
                <a:gdLst>
                  <a:gd name="G0" fmla="+- 621 0 0"/>
                  <a:gd name="G1" fmla="+- 21600 0 0"/>
                  <a:gd name="G2" fmla="+- 21600 0 0"/>
                  <a:gd name="T0" fmla="*/ 39 w 22221"/>
                  <a:gd name="T1" fmla="*/ 8 h 43200"/>
                  <a:gd name="T2" fmla="*/ 0 w 22221"/>
                  <a:gd name="T3" fmla="*/ 43191 h 43200"/>
                  <a:gd name="T4" fmla="*/ 621 w 22221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2221" h="43200" fill="none" extrusionOk="0">
                    <a:moveTo>
                      <a:pt x="38" y="7"/>
                    </a:moveTo>
                    <a:cubicBezTo>
                      <a:pt x="232" y="2"/>
                      <a:pt x="426" y="-1"/>
                      <a:pt x="621" y="0"/>
                    </a:cubicBezTo>
                    <a:cubicBezTo>
                      <a:pt x="12550" y="0"/>
                      <a:pt x="22221" y="9670"/>
                      <a:pt x="22221" y="21600"/>
                    </a:cubicBezTo>
                    <a:cubicBezTo>
                      <a:pt x="22221" y="33529"/>
                      <a:pt x="12550" y="43200"/>
                      <a:pt x="621" y="43200"/>
                    </a:cubicBezTo>
                    <a:cubicBezTo>
                      <a:pt x="413" y="43200"/>
                      <a:pt x="206" y="43197"/>
                      <a:pt x="-1" y="43191"/>
                    </a:cubicBezTo>
                  </a:path>
                  <a:path w="22221" h="43200" stroke="0" extrusionOk="0">
                    <a:moveTo>
                      <a:pt x="38" y="7"/>
                    </a:moveTo>
                    <a:cubicBezTo>
                      <a:pt x="232" y="2"/>
                      <a:pt x="426" y="-1"/>
                      <a:pt x="621" y="0"/>
                    </a:cubicBezTo>
                    <a:cubicBezTo>
                      <a:pt x="12550" y="0"/>
                      <a:pt x="22221" y="9670"/>
                      <a:pt x="22221" y="21600"/>
                    </a:cubicBezTo>
                    <a:cubicBezTo>
                      <a:pt x="22221" y="33529"/>
                      <a:pt x="12550" y="43200"/>
                      <a:pt x="621" y="43200"/>
                    </a:cubicBezTo>
                    <a:cubicBezTo>
                      <a:pt x="413" y="43200"/>
                      <a:pt x="206" y="43197"/>
                      <a:pt x="-1" y="43191"/>
                    </a:cubicBezTo>
                    <a:lnTo>
                      <a:pt x="621" y="2160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48" name="Arc 23"/>
              <p:cNvSpPr>
                <a:spLocks/>
              </p:cNvSpPr>
              <p:nvPr/>
            </p:nvSpPr>
            <p:spPr bwMode="auto">
              <a:xfrm rot="10800000" flipH="1">
                <a:off x="4419" y="11927"/>
                <a:ext cx="548" cy="549"/>
              </a:xfrm>
              <a:custGeom>
                <a:avLst/>
                <a:gdLst>
                  <a:gd name="G0" fmla="+- 582 0 0"/>
                  <a:gd name="G1" fmla="+- 21600 0 0"/>
                  <a:gd name="G2" fmla="+- 21600 0 0"/>
                  <a:gd name="T0" fmla="*/ 0 w 22182"/>
                  <a:gd name="T1" fmla="*/ 8 h 43176"/>
                  <a:gd name="T2" fmla="*/ 1596 w 22182"/>
                  <a:gd name="T3" fmla="*/ 43176 h 43176"/>
                  <a:gd name="T4" fmla="*/ 582 w 22182"/>
                  <a:gd name="T5" fmla="*/ 21600 h 431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2182" h="43176" fill="none" extrusionOk="0">
                    <a:moveTo>
                      <a:pt x="-1" y="7"/>
                    </a:moveTo>
                    <a:cubicBezTo>
                      <a:pt x="193" y="2"/>
                      <a:pt x="387" y="-1"/>
                      <a:pt x="582" y="0"/>
                    </a:cubicBezTo>
                    <a:cubicBezTo>
                      <a:pt x="12511" y="0"/>
                      <a:pt x="22182" y="9670"/>
                      <a:pt x="22182" y="21600"/>
                    </a:cubicBezTo>
                    <a:cubicBezTo>
                      <a:pt x="22182" y="33135"/>
                      <a:pt x="13118" y="42634"/>
                      <a:pt x="1596" y="43176"/>
                    </a:cubicBezTo>
                  </a:path>
                  <a:path w="22182" h="43176" stroke="0" extrusionOk="0">
                    <a:moveTo>
                      <a:pt x="-1" y="7"/>
                    </a:moveTo>
                    <a:cubicBezTo>
                      <a:pt x="193" y="2"/>
                      <a:pt x="387" y="-1"/>
                      <a:pt x="582" y="0"/>
                    </a:cubicBezTo>
                    <a:cubicBezTo>
                      <a:pt x="12511" y="0"/>
                      <a:pt x="22182" y="9670"/>
                      <a:pt x="22182" y="21600"/>
                    </a:cubicBezTo>
                    <a:cubicBezTo>
                      <a:pt x="22182" y="33135"/>
                      <a:pt x="13118" y="42634"/>
                      <a:pt x="1596" y="43176"/>
                    </a:cubicBezTo>
                    <a:lnTo>
                      <a:pt x="582" y="2160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49" name="Arc 22"/>
              <p:cNvSpPr>
                <a:spLocks/>
              </p:cNvSpPr>
              <p:nvPr/>
            </p:nvSpPr>
            <p:spPr bwMode="auto">
              <a:xfrm rot="10800000" flipH="1">
                <a:off x="4419" y="11737"/>
                <a:ext cx="548" cy="549"/>
              </a:xfrm>
              <a:custGeom>
                <a:avLst/>
                <a:gdLst>
                  <a:gd name="G0" fmla="+- 582 0 0"/>
                  <a:gd name="G1" fmla="+- 21600 0 0"/>
                  <a:gd name="G2" fmla="+- 21600 0 0"/>
                  <a:gd name="T0" fmla="*/ 0 w 22182"/>
                  <a:gd name="T1" fmla="*/ 8 h 43176"/>
                  <a:gd name="T2" fmla="*/ 1596 w 22182"/>
                  <a:gd name="T3" fmla="*/ 43176 h 43176"/>
                  <a:gd name="T4" fmla="*/ 582 w 22182"/>
                  <a:gd name="T5" fmla="*/ 21600 h 431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2182" h="43176" fill="none" extrusionOk="0">
                    <a:moveTo>
                      <a:pt x="-1" y="7"/>
                    </a:moveTo>
                    <a:cubicBezTo>
                      <a:pt x="193" y="2"/>
                      <a:pt x="387" y="-1"/>
                      <a:pt x="582" y="0"/>
                    </a:cubicBezTo>
                    <a:cubicBezTo>
                      <a:pt x="12511" y="0"/>
                      <a:pt x="22182" y="9670"/>
                      <a:pt x="22182" y="21600"/>
                    </a:cubicBezTo>
                    <a:cubicBezTo>
                      <a:pt x="22182" y="33135"/>
                      <a:pt x="13118" y="42634"/>
                      <a:pt x="1596" y="43176"/>
                    </a:cubicBezTo>
                  </a:path>
                  <a:path w="22182" h="43176" stroke="0" extrusionOk="0">
                    <a:moveTo>
                      <a:pt x="-1" y="7"/>
                    </a:moveTo>
                    <a:cubicBezTo>
                      <a:pt x="193" y="2"/>
                      <a:pt x="387" y="-1"/>
                      <a:pt x="582" y="0"/>
                    </a:cubicBezTo>
                    <a:cubicBezTo>
                      <a:pt x="12511" y="0"/>
                      <a:pt x="22182" y="9670"/>
                      <a:pt x="22182" y="21600"/>
                    </a:cubicBezTo>
                    <a:cubicBezTo>
                      <a:pt x="22182" y="33135"/>
                      <a:pt x="13118" y="42634"/>
                      <a:pt x="1596" y="43176"/>
                    </a:cubicBezTo>
                    <a:lnTo>
                      <a:pt x="582" y="2160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50" name="Arc 21"/>
              <p:cNvSpPr>
                <a:spLocks/>
              </p:cNvSpPr>
              <p:nvPr/>
            </p:nvSpPr>
            <p:spPr bwMode="auto">
              <a:xfrm rot="10800000" flipH="1">
                <a:off x="4419" y="11548"/>
                <a:ext cx="548" cy="548"/>
              </a:xfrm>
              <a:custGeom>
                <a:avLst/>
                <a:gdLst>
                  <a:gd name="G0" fmla="+- 582 0 0"/>
                  <a:gd name="G1" fmla="+- 21600 0 0"/>
                  <a:gd name="G2" fmla="+- 21600 0 0"/>
                  <a:gd name="T0" fmla="*/ 0 w 22182"/>
                  <a:gd name="T1" fmla="*/ 8 h 43176"/>
                  <a:gd name="T2" fmla="*/ 1596 w 22182"/>
                  <a:gd name="T3" fmla="*/ 43176 h 43176"/>
                  <a:gd name="T4" fmla="*/ 582 w 22182"/>
                  <a:gd name="T5" fmla="*/ 21600 h 431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2182" h="43176" fill="none" extrusionOk="0">
                    <a:moveTo>
                      <a:pt x="-1" y="7"/>
                    </a:moveTo>
                    <a:cubicBezTo>
                      <a:pt x="193" y="2"/>
                      <a:pt x="387" y="-1"/>
                      <a:pt x="582" y="0"/>
                    </a:cubicBezTo>
                    <a:cubicBezTo>
                      <a:pt x="12511" y="0"/>
                      <a:pt x="22182" y="9670"/>
                      <a:pt x="22182" y="21600"/>
                    </a:cubicBezTo>
                    <a:cubicBezTo>
                      <a:pt x="22182" y="33135"/>
                      <a:pt x="13118" y="42634"/>
                      <a:pt x="1596" y="43176"/>
                    </a:cubicBezTo>
                  </a:path>
                  <a:path w="22182" h="43176" stroke="0" extrusionOk="0">
                    <a:moveTo>
                      <a:pt x="-1" y="7"/>
                    </a:moveTo>
                    <a:cubicBezTo>
                      <a:pt x="193" y="2"/>
                      <a:pt x="387" y="-1"/>
                      <a:pt x="582" y="0"/>
                    </a:cubicBezTo>
                    <a:cubicBezTo>
                      <a:pt x="12511" y="0"/>
                      <a:pt x="22182" y="9670"/>
                      <a:pt x="22182" y="21600"/>
                    </a:cubicBezTo>
                    <a:cubicBezTo>
                      <a:pt x="22182" y="33135"/>
                      <a:pt x="13118" y="42634"/>
                      <a:pt x="1596" y="43176"/>
                    </a:cubicBezTo>
                    <a:lnTo>
                      <a:pt x="582" y="2160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</p:grpSp>
        <p:sp>
          <p:nvSpPr>
            <p:cNvPr id="16" name="Line 19"/>
            <p:cNvSpPr>
              <a:spLocks noChangeShapeType="1"/>
            </p:cNvSpPr>
            <p:nvPr/>
          </p:nvSpPr>
          <p:spPr bwMode="auto">
            <a:xfrm rot="5400000" flipV="1">
              <a:off x="6289876" y="4086222"/>
              <a:ext cx="635" cy="8001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</p:grpSp>
      <p:sp>
        <p:nvSpPr>
          <p:cNvPr id="17" name="Line 18"/>
          <p:cNvSpPr>
            <a:spLocks noChangeShapeType="1"/>
          </p:cNvSpPr>
          <p:nvPr/>
        </p:nvSpPr>
        <p:spPr bwMode="auto">
          <a:xfrm>
            <a:off x="611560" y="2035053"/>
            <a:ext cx="0" cy="176572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18" name="Line 17"/>
          <p:cNvSpPr>
            <a:spLocks noChangeShapeType="1"/>
          </p:cNvSpPr>
          <p:nvPr/>
        </p:nvSpPr>
        <p:spPr bwMode="auto">
          <a:xfrm>
            <a:off x="1169601" y="1974911"/>
            <a:ext cx="575157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19" name="Oval 16"/>
          <p:cNvSpPr>
            <a:spLocks noChangeArrowheads="1"/>
          </p:cNvSpPr>
          <p:nvPr/>
        </p:nvSpPr>
        <p:spPr bwMode="auto">
          <a:xfrm>
            <a:off x="1419008" y="4152405"/>
            <a:ext cx="940390" cy="244435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20" name="Line 15"/>
          <p:cNvSpPr>
            <a:spLocks noChangeShapeType="1"/>
          </p:cNvSpPr>
          <p:nvPr/>
        </p:nvSpPr>
        <p:spPr bwMode="auto">
          <a:xfrm flipH="1">
            <a:off x="2397125" y="1974911"/>
            <a:ext cx="457200" cy="1905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21" name="Line 14"/>
          <p:cNvSpPr>
            <a:spLocks noChangeShapeType="1"/>
          </p:cNvSpPr>
          <p:nvPr/>
        </p:nvSpPr>
        <p:spPr bwMode="auto">
          <a:xfrm flipH="1">
            <a:off x="2359398" y="3982506"/>
            <a:ext cx="685800" cy="2857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grpSp>
        <p:nvGrpSpPr>
          <p:cNvPr id="53" name="Csoportba foglalás 52"/>
          <p:cNvGrpSpPr/>
          <p:nvPr/>
        </p:nvGrpSpPr>
        <p:grpSpPr>
          <a:xfrm>
            <a:off x="1169600" y="2419515"/>
            <a:ext cx="2555128" cy="923261"/>
            <a:chOff x="2146300" y="3496444"/>
            <a:chExt cx="1595914" cy="710565"/>
          </a:xfrm>
        </p:grpSpPr>
        <p:grpSp>
          <p:nvGrpSpPr>
            <p:cNvPr id="22" name="Group 6"/>
            <p:cNvGrpSpPr>
              <a:grpSpLocks/>
            </p:cNvGrpSpPr>
            <p:nvPr/>
          </p:nvGrpSpPr>
          <p:grpSpPr bwMode="auto">
            <a:xfrm rot="10800000">
              <a:off x="2146300" y="3496444"/>
              <a:ext cx="889000" cy="710565"/>
              <a:chOff x="6637" y="10310"/>
              <a:chExt cx="1400" cy="1119"/>
            </a:xfrm>
          </p:grpSpPr>
          <p:sp>
            <p:nvSpPr>
              <p:cNvPr id="27" name="Arc 13"/>
              <p:cNvSpPr>
                <a:spLocks/>
              </p:cNvSpPr>
              <p:nvPr/>
            </p:nvSpPr>
            <p:spPr bwMode="auto">
              <a:xfrm flipH="1">
                <a:off x="6637" y="10690"/>
                <a:ext cx="727" cy="360"/>
              </a:xfrm>
              <a:custGeom>
                <a:avLst/>
                <a:gdLst>
                  <a:gd name="G0" fmla="+- 621 0 0"/>
                  <a:gd name="G1" fmla="+- 21600 0 0"/>
                  <a:gd name="G2" fmla="+- 21600 0 0"/>
                  <a:gd name="T0" fmla="*/ 39 w 22221"/>
                  <a:gd name="T1" fmla="*/ 8 h 43200"/>
                  <a:gd name="T2" fmla="*/ 0 w 22221"/>
                  <a:gd name="T3" fmla="*/ 43191 h 43200"/>
                  <a:gd name="T4" fmla="*/ 621 w 22221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2221" h="43200" fill="none" extrusionOk="0">
                    <a:moveTo>
                      <a:pt x="38" y="7"/>
                    </a:moveTo>
                    <a:cubicBezTo>
                      <a:pt x="232" y="2"/>
                      <a:pt x="426" y="-1"/>
                      <a:pt x="621" y="0"/>
                    </a:cubicBezTo>
                    <a:cubicBezTo>
                      <a:pt x="12550" y="0"/>
                      <a:pt x="22221" y="9670"/>
                      <a:pt x="22221" y="21600"/>
                    </a:cubicBezTo>
                    <a:cubicBezTo>
                      <a:pt x="22221" y="33529"/>
                      <a:pt x="12550" y="43200"/>
                      <a:pt x="621" y="43200"/>
                    </a:cubicBezTo>
                    <a:cubicBezTo>
                      <a:pt x="413" y="43200"/>
                      <a:pt x="206" y="43197"/>
                      <a:pt x="-1" y="43191"/>
                    </a:cubicBezTo>
                  </a:path>
                  <a:path w="22221" h="43200" stroke="0" extrusionOk="0">
                    <a:moveTo>
                      <a:pt x="38" y="7"/>
                    </a:moveTo>
                    <a:cubicBezTo>
                      <a:pt x="232" y="2"/>
                      <a:pt x="426" y="-1"/>
                      <a:pt x="621" y="0"/>
                    </a:cubicBezTo>
                    <a:cubicBezTo>
                      <a:pt x="12550" y="0"/>
                      <a:pt x="22221" y="9670"/>
                      <a:pt x="22221" y="21600"/>
                    </a:cubicBezTo>
                    <a:cubicBezTo>
                      <a:pt x="22221" y="33529"/>
                      <a:pt x="12550" y="43200"/>
                      <a:pt x="621" y="43200"/>
                    </a:cubicBezTo>
                    <a:cubicBezTo>
                      <a:pt x="413" y="43200"/>
                      <a:pt x="206" y="43197"/>
                      <a:pt x="-1" y="43191"/>
                    </a:cubicBezTo>
                    <a:lnTo>
                      <a:pt x="621" y="21600"/>
                    </a:lnTo>
                    <a:close/>
                  </a:path>
                </a:pathLst>
              </a:custGeom>
              <a:noFill/>
              <a:ln w="19050">
                <a:solidFill>
                  <a:srgbClr val="0070C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28" name="Arc 12"/>
              <p:cNvSpPr>
                <a:spLocks/>
              </p:cNvSpPr>
              <p:nvPr/>
            </p:nvSpPr>
            <p:spPr bwMode="auto">
              <a:xfrm rot="10800000" flipH="1">
                <a:off x="7317" y="10310"/>
                <a:ext cx="720" cy="549"/>
              </a:xfrm>
              <a:custGeom>
                <a:avLst/>
                <a:gdLst>
                  <a:gd name="G0" fmla="+- 582 0 0"/>
                  <a:gd name="G1" fmla="+- 21600 0 0"/>
                  <a:gd name="G2" fmla="+- 21600 0 0"/>
                  <a:gd name="T0" fmla="*/ 0 w 22182"/>
                  <a:gd name="T1" fmla="*/ 8 h 43176"/>
                  <a:gd name="T2" fmla="*/ 1596 w 22182"/>
                  <a:gd name="T3" fmla="*/ 43176 h 43176"/>
                  <a:gd name="T4" fmla="*/ 582 w 22182"/>
                  <a:gd name="T5" fmla="*/ 21600 h 431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2182" h="43176" fill="none" extrusionOk="0">
                    <a:moveTo>
                      <a:pt x="-1" y="7"/>
                    </a:moveTo>
                    <a:cubicBezTo>
                      <a:pt x="193" y="2"/>
                      <a:pt x="387" y="-1"/>
                      <a:pt x="582" y="0"/>
                    </a:cubicBezTo>
                    <a:cubicBezTo>
                      <a:pt x="12511" y="0"/>
                      <a:pt x="22182" y="9670"/>
                      <a:pt x="22182" y="21600"/>
                    </a:cubicBezTo>
                    <a:cubicBezTo>
                      <a:pt x="22182" y="33135"/>
                      <a:pt x="13118" y="42634"/>
                      <a:pt x="1596" y="43176"/>
                    </a:cubicBezTo>
                  </a:path>
                  <a:path w="22182" h="43176" stroke="0" extrusionOk="0">
                    <a:moveTo>
                      <a:pt x="-1" y="7"/>
                    </a:moveTo>
                    <a:cubicBezTo>
                      <a:pt x="193" y="2"/>
                      <a:pt x="387" y="-1"/>
                      <a:pt x="582" y="0"/>
                    </a:cubicBezTo>
                    <a:cubicBezTo>
                      <a:pt x="12511" y="0"/>
                      <a:pt x="22182" y="9670"/>
                      <a:pt x="22182" y="21600"/>
                    </a:cubicBezTo>
                    <a:cubicBezTo>
                      <a:pt x="22182" y="33135"/>
                      <a:pt x="13118" y="42634"/>
                      <a:pt x="1596" y="43176"/>
                    </a:cubicBezTo>
                    <a:lnTo>
                      <a:pt x="582" y="21600"/>
                    </a:lnTo>
                    <a:close/>
                  </a:path>
                </a:pathLst>
              </a:custGeom>
              <a:noFill/>
              <a:ln w="19050">
                <a:solidFill>
                  <a:srgbClr val="0070C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29" name="Arc 11"/>
              <p:cNvSpPr>
                <a:spLocks/>
              </p:cNvSpPr>
              <p:nvPr/>
            </p:nvSpPr>
            <p:spPr bwMode="auto">
              <a:xfrm flipH="1">
                <a:off x="6637" y="10500"/>
                <a:ext cx="727" cy="360"/>
              </a:xfrm>
              <a:custGeom>
                <a:avLst/>
                <a:gdLst>
                  <a:gd name="G0" fmla="+- 621 0 0"/>
                  <a:gd name="G1" fmla="+- 21600 0 0"/>
                  <a:gd name="G2" fmla="+- 21600 0 0"/>
                  <a:gd name="T0" fmla="*/ 39 w 22221"/>
                  <a:gd name="T1" fmla="*/ 8 h 43200"/>
                  <a:gd name="T2" fmla="*/ 0 w 22221"/>
                  <a:gd name="T3" fmla="*/ 43191 h 43200"/>
                  <a:gd name="T4" fmla="*/ 621 w 22221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2221" h="43200" fill="none" extrusionOk="0">
                    <a:moveTo>
                      <a:pt x="38" y="7"/>
                    </a:moveTo>
                    <a:cubicBezTo>
                      <a:pt x="232" y="2"/>
                      <a:pt x="426" y="-1"/>
                      <a:pt x="621" y="0"/>
                    </a:cubicBezTo>
                    <a:cubicBezTo>
                      <a:pt x="12550" y="0"/>
                      <a:pt x="22221" y="9670"/>
                      <a:pt x="22221" y="21600"/>
                    </a:cubicBezTo>
                    <a:cubicBezTo>
                      <a:pt x="22221" y="33529"/>
                      <a:pt x="12550" y="43200"/>
                      <a:pt x="621" y="43200"/>
                    </a:cubicBezTo>
                    <a:cubicBezTo>
                      <a:pt x="413" y="43200"/>
                      <a:pt x="206" y="43197"/>
                      <a:pt x="-1" y="43191"/>
                    </a:cubicBezTo>
                  </a:path>
                  <a:path w="22221" h="43200" stroke="0" extrusionOk="0">
                    <a:moveTo>
                      <a:pt x="38" y="7"/>
                    </a:moveTo>
                    <a:cubicBezTo>
                      <a:pt x="232" y="2"/>
                      <a:pt x="426" y="-1"/>
                      <a:pt x="621" y="0"/>
                    </a:cubicBezTo>
                    <a:cubicBezTo>
                      <a:pt x="12550" y="0"/>
                      <a:pt x="22221" y="9670"/>
                      <a:pt x="22221" y="21600"/>
                    </a:cubicBezTo>
                    <a:cubicBezTo>
                      <a:pt x="22221" y="33529"/>
                      <a:pt x="12550" y="43200"/>
                      <a:pt x="621" y="43200"/>
                    </a:cubicBezTo>
                    <a:cubicBezTo>
                      <a:pt x="413" y="43200"/>
                      <a:pt x="206" y="43197"/>
                      <a:pt x="-1" y="43191"/>
                    </a:cubicBezTo>
                    <a:lnTo>
                      <a:pt x="621" y="21600"/>
                    </a:lnTo>
                    <a:close/>
                  </a:path>
                </a:pathLst>
              </a:custGeom>
              <a:noFill/>
              <a:ln w="19050">
                <a:solidFill>
                  <a:srgbClr val="0070C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30" name="Arc 10"/>
              <p:cNvSpPr>
                <a:spLocks/>
              </p:cNvSpPr>
              <p:nvPr/>
            </p:nvSpPr>
            <p:spPr bwMode="auto">
              <a:xfrm flipH="1">
                <a:off x="6637" y="10880"/>
                <a:ext cx="727" cy="360"/>
              </a:xfrm>
              <a:custGeom>
                <a:avLst/>
                <a:gdLst>
                  <a:gd name="G0" fmla="+- 621 0 0"/>
                  <a:gd name="G1" fmla="+- 21600 0 0"/>
                  <a:gd name="G2" fmla="+- 21600 0 0"/>
                  <a:gd name="T0" fmla="*/ 39 w 22221"/>
                  <a:gd name="T1" fmla="*/ 8 h 43200"/>
                  <a:gd name="T2" fmla="*/ 0 w 22221"/>
                  <a:gd name="T3" fmla="*/ 43191 h 43200"/>
                  <a:gd name="T4" fmla="*/ 621 w 22221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2221" h="43200" fill="none" extrusionOk="0">
                    <a:moveTo>
                      <a:pt x="38" y="7"/>
                    </a:moveTo>
                    <a:cubicBezTo>
                      <a:pt x="232" y="2"/>
                      <a:pt x="426" y="-1"/>
                      <a:pt x="621" y="0"/>
                    </a:cubicBezTo>
                    <a:cubicBezTo>
                      <a:pt x="12550" y="0"/>
                      <a:pt x="22221" y="9670"/>
                      <a:pt x="22221" y="21600"/>
                    </a:cubicBezTo>
                    <a:cubicBezTo>
                      <a:pt x="22221" y="33529"/>
                      <a:pt x="12550" y="43200"/>
                      <a:pt x="621" y="43200"/>
                    </a:cubicBezTo>
                    <a:cubicBezTo>
                      <a:pt x="413" y="43200"/>
                      <a:pt x="206" y="43197"/>
                      <a:pt x="-1" y="43191"/>
                    </a:cubicBezTo>
                  </a:path>
                  <a:path w="22221" h="43200" stroke="0" extrusionOk="0">
                    <a:moveTo>
                      <a:pt x="38" y="7"/>
                    </a:moveTo>
                    <a:cubicBezTo>
                      <a:pt x="232" y="2"/>
                      <a:pt x="426" y="-1"/>
                      <a:pt x="621" y="0"/>
                    </a:cubicBezTo>
                    <a:cubicBezTo>
                      <a:pt x="12550" y="0"/>
                      <a:pt x="22221" y="9670"/>
                      <a:pt x="22221" y="21600"/>
                    </a:cubicBezTo>
                    <a:cubicBezTo>
                      <a:pt x="22221" y="33529"/>
                      <a:pt x="12550" y="43200"/>
                      <a:pt x="621" y="43200"/>
                    </a:cubicBezTo>
                    <a:cubicBezTo>
                      <a:pt x="413" y="43200"/>
                      <a:pt x="206" y="43197"/>
                      <a:pt x="-1" y="43191"/>
                    </a:cubicBezTo>
                    <a:lnTo>
                      <a:pt x="621" y="21600"/>
                    </a:lnTo>
                    <a:close/>
                  </a:path>
                </a:pathLst>
              </a:custGeom>
              <a:noFill/>
              <a:ln w="19050">
                <a:solidFill>
                  <a:srgbClr val="0070C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31" name="Arc 9"/>
              <p:cNvSpPr>
                <a:spLocks/>
              </p:cNvSpPr>
              <p:nvPr/>
            </p:nvSpPr>
            <p:spPr bwMode="auto">
              <a:xfrm rot="10800000" flipH="1">
                <a:off x="7317" y="10500"/>
                <a:ext cx="720" cy="549"/>
              </a:xfrm>
              <a:custGeom>
                <a:avLst/>
                <a:gdLst>
                  <a:gd name="G0" fmla="+- 582 0 0"/>
                  <a:gd name="G1" fmla="+- 21600 0 0"/>
                  <a:gd name="G2" fmla="+- 21600 0 0"/>
                  <a:gd name="T0" fmla="*/ 0 w 22182"/>
                  <a:gd name="T1" fmla="*/ 8 h 43176"/>
                  <a:gd name="T2" fmla="*/ 1596 w 22182"/>
                  <a:gd name="T3" fmla="*/ 43176 h 43176"/>
                  <a:gd name="T4" fmla="*/ 582 w 22182"/>
                  <a:gd name="T5" fmla="*/ 21600 h 431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2182" h="43176" fill="none" extrusionOk="0">
                    <a:moveTo>
                      <a:pt x="-1" y="7"/>
                    </a:moveTo>
                    <a:cubicBezTo>
                      <a:pt x="193" y="2"/>
                      <a:pt x="387" y="-1"/>
                      <a:pt x="582" y="0"/>
                    </a:cubicBezTo>
                    <a:cubicBezTo>
                      <a:pt x="12511" y="0"/>
                      <a:pt x="22182" y="9670"/>
                      <a:pt x="22182" y="21600"/>
                    </a:cubicBezTo>
                    <a:cubicBezTo>
                      <a:pt x="22182" y="33135"/>
                      <a:pt x="13118" y="42634"/>
                      <a:pt x="1596" y="43176"/>
                    </a:cubicBezTo>
                  </a:path>
                  <a:path w="22182" h="43176" stroke="0" extrusionOk="0">
                    <a:moveTo>
                      <a:pt x="-1" y="7"/>
                    </a:moveTo>
                    <a:cubicBezTo>
                      <a:pt x="193" y="2"/>
                      <a:pt x="387" y="-1"/>
                      <a:pt x="582" y="0"/>
                    </a:cubicBezTo>
                    <a:cubicBezTo>
                      <a:pt x="12511" y="0"/>
                      <a:pt x="22182" y="9670"/>
                      <a:pt x="22182" y="21600"/>
                    </a:cubicBezTo>
                    <a:cubicBezTo>
                      <a:pt x="22182" y="33135"/>
                      <a:pt x="13118" y="42634"/>
                      <a:pt x="1596" y="43176"/>
                    </a:cubicBezTo>
                    <a:lnTo>
                      <a:pt x="582" y="21600"/>
                    </a:lnTo>
                    <a:close/>
                  </a:path>
                </a:pathLst>
              </a:custGeom>
              <a:noFill/>
              <a:ln w="19050">
                <a:solidFill>
                  <a:srgbClr val="0070C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32" name="Arc 8"/>
              <p:cNvSpPr>
                <a:spLocks/>
              </p:cNvSpPr>
              <p:nvPr/>
            </p:nvSpPr>
            <p:spPr bwMode="auto">
              <a:xfrm rot="10800000" flipH="1">
                <a:off x="7317" y="10690"/>
                <a:ext cx="720" cy="549"/>
              </a:xfrm>
              <a:custGeom>
                <a:avLst/>
                <a:gdLst>
                  <a:gd name="G0" fmla="+- 582 0 0"/>
                  <a:gd name="G1" fmla="+- 21600 0 0"/>
                  <a:gd name="G2" fmla="+- 21600 0 0"/>
                  <a:gd name="T0" fmla="*/ 0 w 22182"/>
                  <a:gd name="T1" fmla="*/ 8 h 43176"/>
                  <a:gd name="T2" fmla="*/ 1596 w 22182"/>
                  <a:gd name="T3" fmla="*/ 43176 h 43176"/>
                  <a:gd name="T4" fmla="*/ 582 w 22182"/>
                  <a:gd name="T5" fmla="*/ 21600 h 431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2182" h="43176" fill="none" extrusionOk="0">
                    <a:moveTo>
                      <a:pt x="-1" y="7"/>
                    </a:moveTo>
                    <a:cubicBezTo>
                      <a:pt x="193" y="2"/>
                      <a:pt x="387" y="-1"/>
                      <a:pt x="582" y="0"/>
                    </a:cubicBezTo>
                    <a:cubicBezTo>
                      <a:pt x="12511" y="0"/>
                      <a:pt x="22182" y="9670"/>
                      <a:pt x="22182" y="21600"/>
                    </a:cubicBezTo>
                    <a:cubicBezTo>
                      <a:pt x="22182" y="33135"/>
                      <a:pt x="13118" y="42634"/>
                      <a:pt x="1596" y="43176"/>
                    </a:cubicBezTo>
                  </a:path>
                  <a:path w="22182" h="43176" stroke="0" extrusionOk="0">
                    <a:moveTo>
                      <a:pt x="-1" y="7"/>
                    </a:moveTo>
                    <a:cubicBezTo>
                      <a:pt x="193" y="2"/>
                      <a:pt x="387" y="-1"/>
                      <a:pt x="582" y="0"/>
                    </a:cubicBezTo>
                    <a:cubicBezTo>
                      <a:pt x="12511" y="0"/>
                      <a:pt x="22182" y="9670"/>
                      <a:pt x="22182" y="21600"/>
                    </a:cubicBezTo>
                    <a:cubicBezTo>
                      <a:pt x="22182" y="33135"/>
                      <a:pt x="13118" y="42634"/>
                      <a:pt x="1596" y="43176"/>
                    </a:cubicBezTo>
                    <a:lnTo>
                      <a:pt x="582" y="21600"/>
                    </a:lnTo>
                    <a:close/>
                  </a:path>
                </a:pathLst>
              </a:custGeom>
              <a:noFill/>
              <a:ln w="19050">
                <a:solidFill>
                  <a:srgbClr val="0070C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33" name="Arc 7"/>
              <p:cNvSpPr>
                <a:spLocks/>
              </p:cNvSpPr>
              <p:nvPr/>
            </p:nvSpPr>
            <p:spPr bwMode="auto">
              <a:xfrm rot="10800000" flipH="1">
                <a:off x="7317" y="10880"/>
                <a:ext cx="720" cy="549"/>
              </a:xfrm>
              <a:custGeom>
                <a:avLst/>
                <a:gdLst>
                  <a:gd name="G0" fmla="+- 582 0 0"/>
                  <a:gd name="G1" fmla="+- 21600 0 0"/>
                  <a:gd name="G2" fmla="+- 21600 0 0"/>
                  <a:gd name="T0" fmla="*/ 0 w 22182"/>
                  <a:gd name="T1" fmla="*/ 8 h 43176"/>
                  <a:gd name="T2" fmla="*/ 1596 w 22182"/>
                  <a:gd name="T3" fmla="*/ 43176 h 43176"/>
                  <a:gd name="T4" fmla="*/ 582 w 22182"/>
                  <a:gd name="T5" fmla="*/ 21600 h 431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2182" h="43176" fill="none" extrusionOk="0">
                    <a:moveTo>
                      <a:pt x="-1" y="7"/>
                    </a:moveTo>
                    <a:cubicBezTo>
                      <a:pt x="193" y="2"/>
                      <a:pt x="387" y="-1"/>
                      <a:pt x="582" y="0"/>
                    </a:cubicBezTo>
                    <a:cubicBezTo>
                      <a:pt x="12511" y="0"/>
                      <a:pt x="22182" y="9670"/>
                      <a:pt x="22182" y="21600"/>
                    </a:cubicBezTo>
                    <a:cubicBezTo>
                      <a:pt x="22182" y="33135"/>
                      <a:pt x="13118" y="42634"/>
                      <a:pt x="1596" y="43176"/>
                    </a:cubicBezTo>
                  </a:path>
                  <a:path w="22182" h="43176" stroke="0" extrusionOk="0">
                    <a:moveTo>
                      <a:pt x="-1" y="7"/>
                    </a:moveTo>
                    <a:cubicBezTo>
                      <a:pt x="193" y="2"/>
                      <a:pt x="387" y="-1"/>
                      <a:pt x="582" y="0"/>
                    </a:cubicBezTo>
                    <a:cubicBezTo>
                      <a:pt x="12511" y="0"/>
                      <a:pt x="22182" y="9670"/>
                      <a:pt x="22182" y="21600"/>
                    </a:cubicBezTo>
                    <a:cubicBezTo>
                      <a:pt x="22182" y="33135"/>
                      <a:pt x="13118" y="42634"/>
                      <a:pt x="1596" y="43176"/>
                    </a:cubicBezTo>
                    <a:lnTo>
                      <a:pt x="582" y="21600"/>
                    </a:lnTo>
                    <a:close/>
                  </a:path>
                </a:pathLst>
              </a:custGeom>
              <a:noFill/>
              <a:ln w="19050">
                <a:solidFill>
                  <a:srgbClr val="0070C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</p:grpSp>
        <p:sp>
          <p:nvSpPr>
            <p:cNvPr id="23" name="Line 5"/>
            <p:cNvSpPr>
              <a:spLocks noChangeShapeType="1"/>
            </p:cNvSpPr>
            <p:nvPr/>
          </p:nvSpPr>
          <p:spPr bwMode="auto">
            <a:xfrm>
              <a:off x="2599214" y="3496444"/>
              <a:ext cx="1143000" cy="0"/>
            </a:xfrm>
            <a:prstGeom prst="line">
              <a:avLst/>
            </a:prstGeom>
            <a:noFill/>
            <a:ln w="19050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24" name="Line 4"/>
            <p:cNvSpPr>
              <a:spLocks noChangeShapeType="1"/>
            </p:cNvSpPr>
            <p:nvPr/>
          </p:nvSpPr>
          <p:spPr bwMode="auto">
            <a:xfrm>
              <a:off x="2532112" y="4203374"/>
              <a:ext cx="1143000" cy="635"/>
            </a:xfrm>
            <a:prstGeom prst="line">
              <a:avLst/>
            </a:prstGeom>
            <a:noFill/>
            <a:ln w="19050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</p:grpSp>
      <p:sp>
        <p:nvSpPr>
          <p:cNvPr id="25" name="Line 3"/>
          <p:cNvSpPr>
            <a:spLocks noChangeShapeType="1"/>
          </p:cNvSpPr>
          <p:nvPr/>
        </p:nvSpPr>
        <p:spPr bwMode="auto">
          <a:xfrm>
            <a:off x="3596580" y="2576279"/>
            <a:ext cx="634" cy="61449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26" name="Line 2"/>
          <p:cNvSpPr>
            <a:spLocks noChangeShapeType="1"/>
          </p:cNvSpPr>
          <p:nvPr/>
        </p:nvSpPr>
        <p:spPr bwMode="auto">
          <a:xfrm flipH="1">
            <a:off x="2625725" y="2575455"/>
            <a:ext cx="362099" cy="180874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51" name="Rectangle 55"/>
          <p:cNvSpPr>
            <a:spLocks noChangeArrowheads="1"/>
          </p:cNvSpPr>
          <p:nvPr/>
        </p:nvSpPr>
        <p:spPr bwMode="auto">
          <a:xfrm>
            <a:off x="0" y="3868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4" name="Objektum 5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3759416"/>
              </p:ext>
            </p:extLst>
          </p:nvPr>
        </p:nvGraphicFramePr>
        <p:xfrm>
          <a:off x="3281245" y="609072"/>
          <a:ext cx="201166" cy="2607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4" name="Equation" r:id="rId3" imgW="114120" imgH="177480" progId="Equation.3">
                  <p:embed/>
                </p:oleObj>
              </mc:Choice>
              <mc:Fallback>
                <p:oleObj name="Equation" r:id="rId3" imgW="114120" imgH="177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281245" y="609072"/>
                        <a:ext cx="201166" cy="26077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" name="Objektum 5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9241564"/>
              </p:ext>
            </p:extLst>
          </p:nvPr>
        </p:nvGraphicFramePr>
        <p:xfrm>
          <a:off x="288432" y="2900016"/>
          <a:ext cx="201612" cy="2606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5" name="Equation" r:id="rId5" imgW="114120" imgH="177480" progId="Equation.3">
                  <p:embed/>
                </p:oleObj>
              </mc:Choice>
              <mc:Fallback>
                <p:oleObj name="Equation" r:id="rId5" imgW="114120" imgH="177480" progId="Equation.3">
                  <p:embed/>
                  <p:pic>
                    <p:nvPicPr>
                      <p:cNvPr id="0" name="Objektum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432" y="2900016"/>
                        <a:ext cx="201612" cy="26061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" name="Rectangle 6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57" name="Objektum 5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7356065"/>
              </p:ext>
            </p:extLst>
          </p:nvPr>
        </p:nvGraphicFramePr>
        <p:xfrm>
          <a:off x="5508105" y="1639562"/>
          <a:ext cx="1133351" cy="2508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6" name="Equation" r:id="rId7" imgW="609336" imgH="165028" progId="Equation.3">
                  <p:embed/>
                </p:oleObj>
              </mc:Choice>
              <mc:Fallback>
                <p:oleObj name="Equation" r:id="rId7" imgW="609336" imgH="165028" progId="Equation.3">
                  <p:embed/>
                  <p:pic>
                    <p:nvPicPr>
                      <p:cNvPr id="0" name="Object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105" y="1639562"/>
                        <a:ext cx="1133351" cy="25087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" name="Rectangle 64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59" name="Objektum 5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5296978"/>
              </p:ext>
            </p:extLst>
          </p:nvPr>
        </p:nvGraphicFramePr>
        <p:xfrm>
          <a:off x="5210175" y="2252928"/>
          <a:ext cx="2160588" cy="5728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7" name="Equation" r:id="rId9" imgW="1231560" imgH="393480" progId="Equation.3">
                  <p:embed/>
                </p:oleObj>
              </mc:Choice>
              <mc:Fallback>
                <p:oleObj name="Equation" r:id="rId9" imgW="1231560" imgH="393480" progId="Equation.3">
                  <p:embed/>
                  <p:pic>
                    <p:nvPicPr>
                      <p:cNvPr id="0" name="Object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0175" y="2252928"/>
                        <a:ext cx="2160588" cy="57282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" name="Téglalap 59"/>
          <p:cNvSpPr/>
          <p:nvPr/>
        </p:nvSpPr>
        <p:spPr>
          <a:xfrm>
            <a:off x="4235087" y="2365507"/>
            <a:ext cx="6472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dirty="0"/>
              <a:t>azaz:</a:t>
            </a:r>
          </a:p>
        </p:txBody>
      </p:sp>
      <p:sp>
        <p:nvSpPr>
          <p:cNvPr id="61" name="Téglalap 60"/>
          <p:cNvSpPr/>
          <p:nvPr/>
        </p:nvSpPr>
        <p:spPr>
          <a:xfrm>
            <a:off x="4152665" y="2979148"/>
            <a:ext cx="496855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 smtClean="0"/>
              <a:t>Ha </a:t>
            </a:r>
            <a:r>
              <a:rPr lang="hu-HU" dirty="0"/>
              <a:t>az első tekercsben változik az áramerősség, a második tekercsben is feszültség indukálódik, nemcsak az elsőben, az alábbi összefüggés szerint:</a:t>
            </a:r>
          </a:p>
        </p:txBody>
      </p:sp>
      <p:sp>
        <p:nvSpPr>
          <p:cNvPr id="62" name="Rectangle 66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63" name="Objektum 6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0670920"/>
              </p:ext>
            </p:extLst>
          </p:nvPr>
        </p:nvGraphicFramePr>
        <p:xfrm>
          <a:off x="4239143" y="4240230"/>
          <a:ext cx="4365306" cy="6635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8" name="Equation" r:id="rId11" imgW="2425700" imgH="431800" progId="Equation.3">
                  <p:embed/>
                </p:oleObj>
              </mc:Choice>
              <mc:Fallback>
                <p:oleObj name="Equation" r:id="rId11" imgW="2425700" imgH="431800" progId="Equation.3">
                  <p:embed/>
                  <p:pic>
                    <p:nvPicPr>
                      <p:cNvPr id="0" name="Object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9143" y="4240230"/>
                        <a:ext cx="4365306" cy="66355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28327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6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6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6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6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6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6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3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5" grpId="0" animBg="1"/>
      <p:bldP spid="26" grpId="0" animBg="1"/>
      <p:bldP spid="60" grpId="0"/>
      <p:bldP spid="6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395536" y="217207"/>
            <a:ext cx="84249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/>
              <a:t>Az egyenlet jobb oldalán az időn és az áramon kívül minden tényező állandó, és jellemző a két tekercsre, ezért az egyszerűség kedvéért célszerű egy újabb állandót bevezetni: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4" name="Objektum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0475708"/>
              </p:ext>
            </p:extLst>
          </p:nvPr>
        </p:nvGraphicFramePr>
        <p:xfrm>
          <a:off x="3707904" y="1001165"/>
          <a:ext cx="2376264" cy="6600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4" name="Equation" r:id="rId3" imgW="1295280" imgH="393480" progId="Equation.3">
                  <p:embed/>
                </p:oleObj>
              </mc:Choice>
              <mc:Fallback>
                <p:oleObj name="Equation" r:id="rId3" imgW="1295280" imgH="39348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7904" y="1001165"/>
                        <a:ext cx="2376264" cy="66007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églalap 4"/>
          <p:cNvSpPr/>
          <p:nvPr/>
        </p:nvSpPr>
        <p:spPr>
          <a:xfrm>
            <a:off x="755577" y="1177313"/>
            <a:ext cx="25357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dirty="0" smtClean="0"/>
              <a:t>A kölcsönös induktivitás: </a:t>
            </a:r>
            <a:endParaRPr lang="hu-HU" dirty="0"/>
          </a:p>
        </p:txBody>
      </p:sp>
      <p:sp>
        <p:nvSpPr>
          <p:cNvPr id="6" name="Téglalap 5"/>
          <p:cNvSpPr/>
          <p:nvPr/>
        </p:nvSpPr>
        <p:spPr>
          <a:xfrm>
            <a:off x="611560" y="1777380"/>
            <a:ext cx="70567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/>
              <a:t>Mértékegysége az induktivitáséval </a:t>
            </a:r>
            <a:r>
              <a:rPr lang="hu-HU" dirty="0" smtClean="0"/>
              <a:t>megegyezően: </a:t>
            </a:r>
            <a:r>
              <a:rPr lang="hu-HU" dirty="0"/>
              <a:t>H. </a:t>
            </a:r>
          </a:p>
        </p:txBody>
      </p:sp>
      <p:sp>
        <p:nvSpPr>
          <p:cNvPr id="7" name="Téglalap 6"/>
          <p:cNvSpPr/>
          <p:nvPr/>
        </p:nvSpPr>
        <p:spPr>
          <a:xfrm>
            <a:off x="755576" y="2257433"/>
            <a:ext cx="55446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/>
              <a:t>A második tekercsben indukált feszültség tehát:</a:t>
            </a: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9" name="Objektum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4154376"/>
              </p:ext>
            </p:extLst>
          </p:nvPr>
        </p:nvGraphicFramePr>
        <p:xfrm>
          <a:off x="3398121" y="2785492"/>
          <a:ext cx="1594362" cy="6120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5" name="Equation" r:id="rId5" imgW="850531" imgH="393529" progId="Equation.3">
                  <p:embed/>
                </p:oleObj>
              </mc:Choice>
              <mc:Fallback>
                <p:oleObj name="Equation" r:id="rId5" imgW="850531" imgH="393529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8121" y="2785492"/>
                        <a:ext cx="1594362" cy="61206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églalap 9"/>
          <p:cNvSpPr/>
          <p:nvPr/>
        </p:nvSpPr>
        <p:spPr>
          <a:xfrm>
            <a:off x="1547664" y="3671461"/>
            <a:ext cx="13247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dirty="0"/>
              <a:t>általánosan:</a:t>
            </a: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12" name="Objektum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5642600"/>
              </p:ext>
            </p:extLst>
          </p:nvPr>
        </p:nvGraphicFramePr>
        <p:xfrm>
          <a:off x="3419872" y="3530862"/>
          <a:ext cx="1770709" cy="6505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6" name="Equation" r:id="rId7" imgW="888614" imgH="393529" progId="Equation.3">
                  <p:embed/>
                </p:oleObj>
              </mc:Choice>
              <mc:Fallback>
                <p:oleObj name="Equation" r:id="rId7" imgW="888614" imgH="393529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872" y="3530862"/>
                        <a:ext cx="1770709" cy="65053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églalap 12"/>
          <p:cNvSpPr/>
          <p:nvPr/>
        </p:nvSpPr>
        <p:spPr>
          <a:xfrm>
            <a:off x="1708178" y="4400819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hu-HU" dirty="0"/>
              <a:t>Ez </a:t>
            </a:r>
            <a:r>
              <a:rPr lang="hu-HU" dirty="0" smtClean="0"/>
              <a:t>a </a:t>
            </a:r>
            <a:r>
              <a:rPr lang="hu-HU" dirty="0"/>
              <a:t>kölcsönös indukció </a:t>
            </a:r>
            <a:r>
              <a:rPr lang="hu-HU" dirty="0" smtClean="0"/>
              <a:t>törvénye.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025065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10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780661" y="259565"/>
            <a:ext cx="69847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/>
              <a:t>Az első tekercsben az önindukciós feszültség indukálódik: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4" name="Objektum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5813665"/>
              </p:ext>
            </p:extLst>
          </p:nvPr>
        </p:nvGraphicFramePr>
        <p:xfrm>
          <a:off x="2771801" y="757267"/>
          <a:ext cx="2886075" cy="6019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7" name="Equation" r:id="rId3" imgW="1562040" imgH="393480" progId="Equation.3">
                  <p:embed/>
                </p:oleObj>
              </mc:Choice>
              <mc:Fallback>
                <p:oleObj name="Equation" r:id="rId3" imgW="1562040" imgH="39348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801" y="757267"/>
                        <a:ext cx="2886075" cy="60192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églalap 4"/>
          <p:cNvSpPr/>
          <p:nvPr/>
        </p:nvSpPr>
        <p:spPr>
          <a:xfrm>
            <a:off x="971600" y="1597360"/>
            <a:ext cx="66967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/>
              <a:t>A két tekercsben indukálódott feszültségek aránya: </a:t>
            </a: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7" name="Objektum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3666859"/>
              </p:ext>
            </p:extLst>
          </p:nvPr>
        </p:nvGraphicFramePr>
        <p:xfrm>
          <a:off x="2727940" y="2065412"/>
          <a:ext cx="2791028" cy="12241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8" name="Equation" r:id="rId5" imgW="1447560" imgH="761760" progId="Equation.3">
                  <p:embed/>
                </p:oleObj>
              </mc:Choice>
              <mc:Fallback>
                <p:oleObj name="Equation" r:id="rId5" imgW="1447560" imgH="76176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27940" y="2065412"/>
                        <a:ext cx="2791028" cy="122413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églalap 7"/>
          <p:cNvSpPr/>
          <p:nvPr/>
        </p:nvSpPr>
        <p:spPr>
          <a:xfrm>
            <a:off x="1475657" y="3817607"/>
            <a:ext cx="6472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dirty="0"/>
              <a:t>azaz:</a:t>
            </a: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10" name="Objektum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1528362"/>
              </p:ext>
            </p:extLst>
          </p:nvPr>
        </p:nvGraphicFramePr>
        <p:xfrm>
          <a:off x="3672166" y="3577581"/>
          <a:ext cx="1090686" cy="6705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9" name="Equation" r:id="rId7" imgW="583947" imgH="431613" progId="Equation.3">
                  <p:embed/>
                </p:oleObj>
              </mc:Choice>
              <mc:Fallback>
                <p:oleObj name="Equation" r:id="rId7" imgW="583947" imgH="431613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2166" y="3577581"/>
                        <a:ext cx="1090686" cy="67050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églalap 10"/>
          <p:cNvSpPr/>
          <p:nvPr/>
        </p:nvSpPr>
        <p:spPr>
          <a:xfrm>
            <a:off x="323528" y="4417674"/>
            <a:ext cx="856895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hu-HU" dirty="0" smtClean="0"/>
              <a:t>Ez azt jelenti, hogy a </a:t>
            </a:r>
            <a:r>
              <a:rPr lang="hu-HU" dirty="0"/>
              <a:t>két tekercsben indukálódott feszültség aránya a mentszámok arányával egyezik meg. Ez a transzformátorok számára alapvető egyenlet teszi lehetővé változó feszültségek menetszámok arányában történő növelését, illetve csökkentését a fenti kéttekercses elrendezés segítségével.</a:t>
            </a:r>
          </a:p>
        </p:txBody>
      </p:sp>
    </p:spTree>
    <p:extLst>
      <p:ext uri="{BB962C8B-B14F-4D97-AF65-F5344CB8AC3E}">
        <p14:creationId xmlns:p14="http://schemas.microsoft.com/office/powerpoint/2010/main" val="1817990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11" grpId="0"/>
    </p:bld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402</Words>
  <Application>Microsoft Office PowerPoint</Application>
  <PresentationFormat>Diavetítés a képernyőre (16:10 oldalarány)</PresentationFormat>
  <Paragraphs>39</Paragraphs>
  <Slides>7</Slides>
  <Notes>0</Notes>
  <HiddenSlides>0</HiddenSlides>
  <MMClips>0</MMClips>
  <ScaleCrop>false</ScaleCrop>
  <HeadingPairs>
    <vt:vector size="6" baseType="variant">
      <vt:variant>
        <vt:lpstr>Téma</vt:lpstr>
      </vt:variant>
      <vt:variant>
        <vt:i4>1</vt:i4>
      </vt:variant>
      <vt:variant>
        <vt:lpstr>Beágyazott OLE kiszolgálók</vt:lpstr>
      </vt:variant>
      <vt:variant>
        <vt:i4>1</vt:i4>
      </vt:variant>
      <vt:variant>
        <vt:lpstr>Diacímek</vt:lpstr>
      </vt:variant>
      <vt:variant>
        <vt:i4>7</vt:i4>
      </vt:variant>
    </vt:vector>
  </HeadingPairs>
  <TitlesOfParts>
    <vt:vector size="9" baseType="lpstr">
      <vt:lpstr>Office-téma</vt:lpstr>
      <vt:lpstr>Equation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Horváth Miklós Dr.</dc:creator>
  <cp:lastModifiedBy>Horváth Miklós Dr.</cp:lastModifiedBy>
  <cp:revision>14</cp:revision>
  <dcterms:created xsi:type="dcterms:W3CDTF">2012-11-15T14:33:17Z</dcterms:created>
  <dcterms:modified xsi:type="dcterms:W3CDTF">2012-11-19T09:15:06Z</dcterms:modified>
</cp:coreProperties>
</file>