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715000" type="screen16x1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750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9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wmf"/><Relationship Id="rId1" Type="http://schemas.openxmlformats.org/officeDocument/2006/relationships/image" Target="../media/image18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C524-088C-457E-B9BF-24DF7B8FA69A}" type="datetimeFigureOut">
              <a:rPr lang="hu-HU" smtClean="0"/>
              <a:t>2013.01.22.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9AA01-8A6B-43AC-8E35-9113656573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5764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C524-088C-457E-B9BF-24DF7B8FA69A}" type="datetimeFigureOut">
              <a:rPr lang="hu-HU" smtClean="0"/>
              <a:t>2013.01.22.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9AA01-8A6B-43AC-8E35-9113656573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3883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C524-088C-457E-B9BF-24DF7B8FA69A}" type="datetimeFigureOut">
              <a:rPr lang="hu-HU" smtClean="0"/>
              <a:t>2013.01.22.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9AA01-8A6B-43AC-8E35-9113656573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6139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C524-088C-457E-B9BF-24DF7B8FA69A}" type="datetimeFigureOut">
              <a:rPr lang="hu-HU" smtClean="0"/>
              <a:t>2013.01.22.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9AA01-8A6B-43AC-8E35-9113656573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4450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C524-088C-457E-B9BF-24DF7B8FA69A}" type="datetimeFigureOut">
              <a:rPr lang="hu-HU" smtClean="0"/>
              <a:t>2013.01.22.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9AA01-8A6B-43AC-8E35-9113656573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0877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C524-088C-457E-B9BF-24DF7B8FA69A}" type="datetimeFigureOut">
              <a:rPr lang="hu-HU" smtClean="0"/>
              <a:t>2013.01.22.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9AA01-8A6B-43AC-8E35-9113656573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3952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C524-088C-457E-B9BF-24DF7B8FA69A}" type="datetimeFigureOut">
              <a:rPr lang="hu-HU" smtClean="0"/>
              <a:t>2013.01.22.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9AA01-8A6B-43AC-8E35-9113656573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1786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C524-088C-457E-B9BF-24DF7B8FA69A}" type="datetimeFigureOut">
              <a:rPr lang="hu-HU" smtClean="0"/>
              <a:t>2013.01.22.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9AA01-8A6B-43AC-8E35-9113656573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1992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C524-088C-457E-B9BF-24DF7B8FA69A}" type="datetimeFigureOut">
              <a:rPr lang="hu-HU" smtClean="0"/>
              <a:t>2013.01.22.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9AA01-8A6B-43AC-8E35-9113656573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314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C524-088C-457E-B9BF-24DF7B8FA69A}" type="datetimeFigureOut">
              <a:rPr lang="hu-HU" smtClean="0"/>
              <a:t>2013.01.22.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9AA01-8A6B-43AC-8E35-9113656573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7587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C524-088C-457E-B9BF-24DF7B8FA69A}" type="datetimeFigureOut">
              <a:rPr lang="hu-HU" smtClean="0"/>
              <a:t>2013.01.22.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9AA01-8A6B-43AC-8E35-9113656573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98459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EC524-088C-457E-B9BF-24DF7B8FA69A}" type="datetimeFigureOut">
              <a:rPr lang="hu-HU" smtClean="0"/>
              <a:t>2013.01.22.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9AA01-8A6B-43AC-8E35-9113656573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98513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3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6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image" Target="../media/image10.jpeg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hyperlink" Target="http://pixabay.com/hu/photos/download/bulb-29687.png" TargetMode="External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.wmf"/><Relationship Id="rId4" Type="http://schemas.openxmlformats.org/officeDocument/2006/relationships/image" Target="../media/image13.png"/><Relationship Id="rId9" Type="http://schemas.openxmlformats.org/officeDocument/2006/relationships/oleObject" Target="../embeddings/oleObject2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2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7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jpeg"/><Relationship Id="rId5" Type="http://schemas.openxmlformats.org/officeDocument/2006/relationships/hyperlink" Target="http://pctrs.network.hu/clubblogpicture/1/4/8/_/148482_603516440_big.jpg" TargetMode="External"/><Relationship Id="rId4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/>
              <a:t>Mozgási indukció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402522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églalap 39"/>
          <p:cNvSpPr/>
          <p:nvPr/>
        </p:nvSpPr>
        <p:spPr>
          <a:xfrm>
            <a:off x="586208" y="337221"/>
            <a:ext cx="7874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Mozgassunk egy </a:t>
            </a:r>
            <a:r>
              <a:rPr lang="hu-HU" dirty="0" smtClean="0"/>
              <a:t> l </a:t>
            </a:r>
            <a:r>
              <a:rPr lang="hu-HU" dirty="0"/>
              <a:t>hosszúságú vezetőt B indukciójú homogén mágneses </a:t>
            </a:r>
            <a:r>
              <a:rPr lang="hu-HU" dirty="0" smtClean="0"/>
              <a:t>térben a nyíl irányában:</a:t>
            </a:r>
            <a:endParaRPr lang="hu-HU" dirty="0"/>
          </a:p>
        </p:txBody>
      </p:sp>
      <p:cxnSp>
        <p:nvCxnSpPr>
          <p:cNvPr id="42" name="Egyenes összekötő nyíllal 41"/>
          <p:cNvCxnSpPr/>
          <p:nvPr/>
        </p:nvCxnSpPr>
        <p:spPr>
          <a:xfrm flipV="1">
            <a:off x="1955057" y="3852799"/>
            <a:ext cx="717261" cy="7273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46" name="Objektum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665699"/>
              </p:ext>
            </p:extLst>
          </p:nvPr>
        </p:nvGraphicFramePr>
        <p:xfrm>
          <a:off x="1894337" y="3957748"/>
          <a:ext cx="288032" cy="313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1" name="Equation" r:id="rId3" imgW="126780" imgH="164814" progId="Equation.3">
                  <p:embed/>
                </p:oleObj>
              </mc:Choice>
              <mc:Fallback>
                <p:oleObj name="Equation" r:id="rId3" imgW="126780" imgH="164814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4337" y="3957748"/>
                        <a:ext cx="288032" cy="3138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églalap 46"/>
          <p:cNvSpPr/>
          <p:nvPr/>
        </p:nvSpPr>
        <p:spPr>
          <a:xfrm>
            <a:off x="3026754" y="787227"/>
            <a:ext cx="62588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Ekkor a vezetőbe behatoló mágneses térben a töltéshordozókra, </a:t>
            </a:r>
            <a:r>
              <a:rPr lang="hu-HU" b="1" dirty="0"/>
              <a:t>erő </a:t>
            </a:r>
            <a:r>
              <a:rPr lang="hu-HU" b="1" dirty="0" smtClean="0"/>
              <a:t>hat, </a:t>
            </a:r>
            <a:r>
              <a:rPr lang="hu-HU" dirty="0"/>
              <a:t>mivel azok a vezetővel együtt </a:t>
            </a:r>
            <a:r>
              <a:rPr lang="hu-HU" dirty="0" smtClean="0"/>
              <a:t>mozognak (Lorenz-erő).</a:t>
            </a:r>
            <a:endParaRPr lang="hu-HU" dirty="0"/>
          </a:p>
        </p:txBody>
      </p:sp>
      <p:grpSp>
        <p:nvGrpSpPr>
          <p:cNvPr id="57" name="Csoportba foglalás 56"/>
          <p:cNvGrpSpPr/>
          <p:nvPr/>
        </p:nvGrpSpPr>
        <p:grpSpPr>
          <a:xfrm>
            <a:off x="338220" y="1546988"/>
            <a:ext cx="2826013" cy="3419840"/>
            <a:chOff x="362011" y="1525892"/>
            <a:chExt cx="2826013" cy="2941145"/>
          </a:xfrm>
        </p:grpSpPr>
        <p:sp>
          <p:nvSpPr>
            <p:cNvPr id="5" name="Line 6"/>
            <p:cNvSpPr>
              <a:spLocks noChangeShapeType="1"/>
            </p:cNvSpPr>
            <p:nvPr/>
          </p:nvSpPr>
          <p:spPr bwMode="auto">
            <a:xfrm flipH="1">
              <a:off x="1972094" y="3458102"/>
              <a:ext cx="116343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 flipV="1">
              <a:off x="1605681" y="2697764"/>
              <a:ext cx="1010424" cy="10175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7" name="AutoShape 8"/>
            <p:cNvSpPr>
              <a:spLocks noChangeArrowheads="1"/>
            </p:cNvSpPr>
            <p:nvPr/>
          </p:nvSpPr>
          <p:spPr bwMode="auto">
            <a:xfrm rot="18281451">
              <a:off x="2306018" y="2769907"/>
              <a:ext cx="1055877" cy="249107"/>
            </a:xfrm>
            <a:prstGeom prst="parallelogram">
              <a:avLst>
                <a:gd name="adj" fmla="val 14000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8" name="AutoShape 9"/>
            <p:cNvSpPr>
              <a:spLocks noChangeArrowheads="1"/>
            </p:cNvSpPr>
            <p:nvPr/>
          </p:nvSpPr>
          <p:spPr bwMode="auto">
            <a:xfrm rot="18281451">
              <a:off x="2335467" y="3828132"/>
              <a:ext cx="1053893" cy="223917"/>
            </a:xfrm>
            <a:prstGeom prst="parallelogram">
              <a:avLst>
                <a:gd name="adj" fmla="val 14000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9" name="Arc 10"/>
            <p:cNvSpPr>
              <a:spLocks/>
            </p:cNvSpPr>
            <p:nvPr/>
          </p:nvSpPr>
          <p:spPr bwMode="auto">
            <a:xfrm flipH="1">
              <a:off x="362011" y="3056776"/>
              <a:ext cx="846218" cy="1356706"/>
            </a:xfrm>
            <a:custGeom>
              <a:avLst/>
              <a:gdLst>
                <a:gd name="G0" fmla="+- 1321 0 0"/>
                <a:gd name="G1" fmla="+- 21600 0 0"/>
                <a:gd name="G2" fmla="+- 21600 0 0"/>
                <a:gd name="T0" fmla="*/ 1321 w 22921"/>
                <a:gd name="T1" fmla="*/ 0 h 43200"/>
                <a:gd name="T2" fmla="*/ 0 w 22921"/>
                <a:gd name="T3" fmla="*/ 43160 h 43200"/>
                <a:gd name="T4" fmla="*/ 1321 w 22921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21" h="43200" fill="none" extrusionOk="0">
                  <a:moveTo>
                    <a:pt x="1320" y="0"/>
                  </a:moveTo>
                  <a:cubicBezTo>
                    <a:pt x="13250" y="0"/>
                    <a:pt x="22921" y="9670"/>
                    <a:pt x="22921" y="21600"/>
                  </a:cubicBezTo>
                  <a:cubicBezTo>
                    <a:pt x="22921" y="33529"/>
                    <a:pt x="13250" y="43200"/>
                    <a:pt x="1321" y="43200"/>
                  </a:cubicBezTo>
                  <a:cubicBezTo>
                    <a:pt x="880" y="43200"/>
                    <a:pt x="439" y="43186"/>
                    <a:pt x="0" y="43159"/>
                  </a:cubicBezTo>
                </a:path>
                <a:path w="22921" h="43200" stroke="0" extrusionOk="0">
                  <a:moveTo>
                    <a:pt x="1320" y="0"/>
                  </a:moveTo>
                  <a:cubicBezTo>
                    <a:pt x="13250" y="0"/>
                    <a:pt x="22921" y="9670"/>
                    <a:pt x="22921" y="21600"/>
                  </a:cubicBezTo>
                  <a:cubicBezTo>
                    <a:pt x="22921" y="33529"/>
                    <a:pt x="13250" y="43200"/>
                    <a:pt x="1321" y="43200"/>
                  </a:cubicBezTo>
                  <a:cubicBezTo>
                    <a:pt x="880" y="43200"/>
                    <a:pt x="439" y="43186"/>
                    <a:pt x="0" y="43159"/>
                  </a:cubicBezTo>
                  <a:lnTo>
                    <a:pt x="1321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" name="Arc 11"/>
            <p:cNvSpPr>
              <a:spLocks/>
            </p:cNvSpPr>
            <p:nvPr/>
          </p:nvSpPr>
          <p:spPr bwMode="auto">
            <a:xfrm flipH="1">
              <a:off x="757597" y="3376779"/>
              <a:ext cx="465560" cy="715378"/>
            </a:xfrm>
            <a:custGeom>
              <a:avLst/>
              <a:gdLst>
                <a:gd name="G0" fmla="+- 2027 0 0"/>
                <a:gd name="G1" fmla="+- 21558 0 0"/>
                <a:gd name="G2" fmla="+- 21600 0 0"/>
                <a:gd name="T0" fmla="*/ 3370 w 23627"/>
                <a:gd name="T1" fmla="*/ 0 h 43158"/>
                <a:gd name="T2" fmla="*/ 0 w 23627"/>
                <a:gd name="T3" fmla="*/ 43063 h 43158"/>
                <a:gd name="T4" fmla="*/ 2027 w 23627"/>
                <a:gd name="T5" fmla="*/ 21558 h 43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627" h="43158" fill="none" extrusionOk="0">
                  <a:moveTo>
                    <a:pt x="3370" y="-1"/>
                  </a:moveTo>
                  <a:cubicBezTo>
                    <a:pt x="14755" y="709"/>
                    <a:pt x="23627" y="10150"/>
                    <a:pt x="23627" y="21558"/>
                  </a:cubicBezTo>
                  <a:cubicBezTo>
                    <a:pt x="23627" y="33487"/>
                    <a:pt x="13956" y="43158"/>
                    <a:pt x="2027" y="43158"/>
                  </a:cubicBezTo>
                  <a:cubicBezTo>
                    <a:pt x="1350" y="43158"/>
                    <a:pt x="673" y="43126"/>
                    <a:pt x="0" y="43062"/>
                  </a:cubicBezTo>
                </a:path>
                <a:path w="23627" h="43158" stroke="0" extrusionOk="0">
                  <a:moveTo>
                    <a:pt x="3370" y="-1"/>
                  </a:moveTo>
                  <a:cubicBezTo>
                    <a:pt x="14755" y="709"/>
                    <a:pt x="23627" y="10150"/>
                    <a:pt x="23627" y="21558"/>
                  </a:cubicBezTo>
                  <a:cubicBezTo>
                    <a:pt x="23627" y="33487"/>
                    <a:pt x="13956" y="43158"/>
                    <a:pt x="2027" y="43158"/>
                  </a:cubicBezTo>
                  <a:cubicBezTo>
                    <a:pt x="1350" y="43158"/>
                    <a:pt x="673" y="43126"/>
                    <a:pt x="0" y="43062"/>
                  </a:cubicBezTo>
                  <a:lnTo>
                    <a:pt x="2027" y="21558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 flipH="1">
              <a:off x="1443341" y="3458102"/>
              <a:ext cx="42357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>
              <a:off x="1611279" y="2357265"/>
              <a:ext cx="0" cy="135670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3" name="Line 15"/>
            <p:cNvSpPr>
              <a:spLocks noChangeShapeType="1"/>
            </p:cNvSpPr>
            <p:nvPr/>
          </p:nvSpPr>
          <p:spPr bwMode="auto">
            <a:xfrm flipV="1">
              <a:off x="1615011" y="2773137"/>
              <a:ext cx="1063604" cy="105521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4" name="Oval 16"/>
            <p:cNvSpPr>
              <a:spLocks noChangeArrowheads="1"/>
            </p:cNvSpPr>
            <p:nvPr/>
          </p:nvSpPr>
          <p:spPr bwMode="auto">
            <a:xfrm>
              <a:off x="1586088" y="3712650"/>
              <a:ext cx="53180" cy="11305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" name="Arc 17"/>
            <p:cNvSpPr>
              <a:spLocks/>
            </p:cNvSpPr>
            <p:nvPr/>
          </p:nvSpPr>
          <p:spPr bwMode="auto">
            <a:xfrm>
              <a:off x="2625434" y="2697764"/>
              <a:ext cx="53180" cy="75373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" name="Line 18"/>
            <p:cNvSpPr>
              <a:spLocks noChangeShapeType="1"/>
            </p:cNvSpPr>
            <p:nvPr/>
          </p:nvSpPr>
          <p:spPr bwMode="auto">
            <a:xfrm flipV="1">
              <a:off x="1600394" y="2162145"/>
              <a:ext cx="265901" cy="2261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" name="Line 20"/>
            <p:cNvSpPr>
              <a:spLocks noChangeShapeType="1"/>
            </p:cNvSpPr>
            <p:nvPr/>
          </p:nvSpPr>
          <p:spPr bwMode="auto">
            <a:xfrm>
              <a:off x="2618903" y="1544035"/>
              <a:ext cx="0" cy="11682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1" name="Line 25"/>
            <p:cNvSpPr>
              <a:spLocks noChangeShapeType="1"/>
            </p:cNvSpPr>
            <p:nvPr/>
          </p:nvSpPr>
          <p:spPr bwMode="auto">
            <a:xfrm>
              <a:off x="1751227" y="3481242"/>
              <a:ext cx="0" cy="527608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2" name="Line 26"/>
            <p:cNvSpPr>
              <a:spLocks noChangeShapeType="1"/>
            </p:cNvSpPr>
            <p:nvPr/>
          </p:nvSpPr>
          <p:spPr bwMode="auto">
            <a:xfrm>
              <a:off x="2197194" y="3486532"/>
              <a:ext cx="0" cy="527608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3" name="Text Box 27"/>
            <p:cNvSpPr txBox="1">
              <a:spLocks noChangeArrowheads="1"/>
            </p:cNvSpPr>
            <p:nvPr/>
          </p:nvSpPr>
          <p:spPr bwMode="auto">
            <a:xfrm>
              <a:off x="2719667" y="2742062"/>
              <a:ext cx="335875" cy="2380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É</a:t>
              </a:r>
              <a:endPara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Line 36"/>
            <p:cNvSpPr>
              <a:spLocks noChangeShapeType="1"/>
            </p:cNvSpPr>
            <p:nvPr/>
          </p:nvSpPr>
          <p:spPr bwMode="auto">
            <a:xfrm rot="21480000" flipH="1" flipV="1">
              <a:off x="1219425" y="4069677"/>
              <a:ext cx="1357494" cy="383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5" name="Line 37"/>
            <p:cNvSpPr>
              <a:spLocks noChangeShapeType="1"/>
            </p:cNvSpPr>
            <p:nvPr/>
          </p:nvSpPr>
          <p:spPr bwMode="auto">
            <a:xfrm rot="21420000" flipH="1" flipV="1">
              <a:off x="1147587" y="3350253"/>
              <a:ext cx="1428401" cy="535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6" name="Line 38"/>
            <p:cNvSpPr>
              <a:spLocks noChangeShapeType="1"/>
            </p:cNvSpPr>
            <p:nvPr/>
          </p:nvSpPr>
          <p:spPr bwMode="auto">
            <a:xfrm rot="21480000" flipH="1" flipV="1">
              <a:off x="1147585" y="4400919"/>
              <a:ext cx="1423736" cy="383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7" name="Line 39"/>
            <p:cNvSpPr>
              <a:spLocks noChangeShapeType="1"/>
            </p:cNvSpPr>
            <p:nvPr/>
          </p:nvSpPr>
          <p:spPr bwMode="auto">
            <a:xfrm rot="21480000" flipH="1" flipV="1">
              <a:off x="1173709" y="3029007"/>
              <a:ext cx="1365891" cy="363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8" name="Line 40"/>
            <p:cNvSpPr>
              <a:spLocks noChangeShapeType="1"/>
            </p:cNvSpPr>
            <p:nvPr/>
          </p:nvSpPr>
          <p:spPr bwMode="auto">
            <a:xfrm flipH="1">
              <a:off x="1790413" y="2398918"/>
              <a:ext cx="1322041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31" name="Line 44"/>
            <p:cNvSpPr>
              <a:spLocks noChangeShapeType="1"/>
            </p:cNvSpPr>
            <p:nvPr/>
          </p:nvSpPr>
          <p:spPr bwMode="auto">
            <a:xfrm>
              <a:off x="2562924" y="3416449"/>
              <a:ext cx="0" cy="527608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33" name="Line 46"/>
            <p:cNvSpPr>
              <a:spLocks noChangeShapeType="1"/>
            </p:cNvSpPr>
            <p:nvPr/>
          </p:nvSpPr>
          <p:spPr bwMode="auto">
            <a:xfrm>
              <a:off x="2917459" y="3031652"/>
              <a:ext cx="0" cy="527608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34" name="Text Box 47"/>
            <p:cNvSpPr txBox="1">
              <a:spLocks noChangeArrowheads="1"/>
            </p:cNvSpPr>
            <p:nvPr/>
          </p:nvSpPr>
          <p:spPr bwMode="auto">
            <a:xfrm>
              <a:off x="2684212" y="3752319"/>
              <a:ext cx="503812" cy="2380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D</a:t>
              </a:r>
              <a:endPara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" name="Ív 34"/>
            <p:cNvSpPr/>
            <p:nvPr/>
          </p:nvSpPr>
          <p:spPr>
            <a:xfrm flipH="1">
              <a:off x="801180" y="2405763"/>
              <a:ext cx="2000264" cy="1544321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cxnSp>
          <p:nvCxnSpPr>
            <p:cNvPr id="36" name="Egyenes összekötő 35"/>
            <p:cNvCxnSpPr/>
            <p:nvPr/>
          </p:nvCxnSpPr>
          <p:spPr>
            <a:xfrm rot="5400000">
              <a:off x="407147" y="2813496"/>
              <a:ext cx="629168" cy="50006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Háromszög 36"/>
            <p:cNvSpPr/>
            <p:nvPr/>
          </p:nvSpPr>
          <p:spPr>
            <a:xfrm rot="13680000">
              <a:off x="735708" y="2814062"/>
              <a:ext cx="237572" cy="459684"/>
            </a:xfrm>
            <a:prstGeom prst="triangle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8" name="Ellipszis 37"/>
            <p:cNvSpPr/>
            <p:nvPr/>
          </p:nvSpPr>
          <p:spPr>
            <a:xfrm>
              <a:off x="748214" y="3134535"/>
              <a:ext cx="285752" cy="2287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graphicFrame>
          <p:nvGraphicFramePr>
            <p:cNvPr id="39" name="Object 4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21004026"/>
                </p:ext>
              </p:extLst>
            </p:nvPr>
          </p:nvGraphicFramePr>
          <p:xfrm>
            <a:off x="2311778" y="3788927"/>
            <a:ext cx="214314" cy="225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2" name="Equation" r:id="rId5" imgW="152268" imgH="203024" progId="Equation.3">
                    <p:embed/>
                  </p:oleObj>
                </mc:Choice>
                <mc:Fallback>
                  <p:oleObj name="Equation" r:id="rId5" imgW="152268" imgH="20302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11778" y="3788927"/>
                          <a:ext cx="214314" cy="2252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49" name="Egyenes összekötő 48"/>
            <p:cNvCxnSpPr/>
            <p:nvPr/>
          </p:nvCxnSpPr>
          <p:spPr>
            <a:xfrm flipH="1">
              <a:off x="2208081" y="1525892"/>
              <a:ext cx="421709" cy="35335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Ellipszis 49"/>
            <p:cNvSpPr/>
            <p:nvPr/>
          </p:nvSpPr>
          <p:spPr>
            <a:xfrm>
              <a:off x="1790412" y="1797540"/>
              <a:ext cx="495882" cy="41336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1" name="Szövegdoboz 50"/>
            <p:cNvSpPr txBox="1"/>
            <p:nvPr/>
          </p:nvSpPr>
          <p:spPr>
            <a:xfrm>
              <a:off x="1855728" y="1849057"/>
              <a:ext cx="432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2000" dirty="0" smtClean="0"/>
                <a:t>V</a:t>
              </a:r>
              <a:endParaRPr lang="hu-HU" sz="2000" dirty="0"/>
            </a:p>
          </p:txBody>
        </p:sp>
        <p:cxnSp>
          <p:nvCxnSpPr>
            <p:cNvPr id="53" name="Egyenes összekötő nyíllal 52"/>
            <p:cNvCxnSpPr/>
            <p:nvPr/>
          </p:nvCxnSpPr>
          <p:spPr>
            <a:xfrm flipV="1">
              <a:off x="2109174" y="1525892"/>
              <a:ext cx="178602" cy="28252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Egyenes összekötő 55"/>
            <p:cNvCxnSpPr/>
            <p:nvPr/>
          </p:nvCxnSpPr>
          <p:spPr>
            <a:xfrm flipV="1">
              <a:off x="1812185" y="2189133"/>
              <a:ext cx="107759" cy="18801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Csoportba foglalás 68"/>
          <p:cNvGrpSpPr/>
          <p:nvPr/>
        </p:nvGrpSpPr>
        <p:grpSpPr>
          <a:xfrm>
            <a:off x="3958588" y="2883574"/>
            <a:ext cx="1330358" cy="1689484"/>
            <a:chOff x="4211960" y="2909592"/>
            <a:chExt cx="1330358" cy="1689484"/>
          </a:xfrm>
        </p:grpSpPr>
        <p:cxnSp>
          <p:nvCxnSpPr>
            <p:cNvPr id="60" name="Egyenes összekötő 59"/>
            <p:cNvCxnSpPr/>
            <p:nvPr/>
          </p:nvCxnSpPr>
          <p:spPr>
            <a:xfrm flipV="1">
              <a:off x="4233732" y="2997233"/>
              <a:ext cx="1008112" cy="141530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Egyenes összekötő 60"/>
            <p:cNvCxnSpPr/>
            <p:nvPr/>
          </p:nvCxnSpPr>
          <p:spPr>
            <a:xfrm flipV="1">
              <a:off x="4501548" y="3111780"/>
              <a:ext cx="1008112" cy="141530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Ellipszis 61"/>
            <p:cNvSpPr/>
            <p:nvPr/>
          </p:nvSpPr>
          <p:spPr>
            <a:xfrm>
              <a:off x="4211960" y="4350487"/>
              <a:ext cx="311360" cy="248589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3" name="Ellipszis 62"/>
            <p:cNvSpPr/>
            <p:nvPr/>
          </p:nvSpPr>
          <p:spPr>
            <a:xfrm>
              <a:off x="5230958" y="2909592"/>
              <a:ext cx="311360" cy="248589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4" name="Téglalap 63"/>
            <p:cNvSpPr/>
            <p:nvPr/>
          </p:nvSpPr>
          <p:spPr>
            <a:xfrm>
              <a:off x="5220072" y="3012086"/>
              <a:ext cx="267816" cy="1569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cxnSp>
        <p:nvCxnSpPr>
          <p:cNvPr id="67" name="Egyenes összekötő nyíllal 66"/>
          <p:cNvCxnSpPr/>
          <p:nvPr/>
        </p:nvCxnSpPr>
        <p:spPr>
          <a:xfrm>
            <a:off x="4669990" y="3892863"/>
            <a:ext cx="660514" cy="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8" name="Objektum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6676638"/>
              </p:ext>
            </p:extLst>
          </p:nvPr>
        </p:nvGraphicFramePr>
        <p:xfrm>
          <a:off x="5023932" y="3556770"/>
          <a:ext cx="2889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3" name="Equation" r:id="rId7" imgW="126780" imgH="164814" progId="Equation.3">
                  <p:embed/>
                </p:oleObj>
              </mc:Choice>
              <mc:Fallback>
                <p:oleObj name="Equation" r:id="rId7" imgW="126780" imgH="164814" progId="Equation.3">
                  <p:embed/>
                  <p:pic>
                    <p:nvPicPr>
                      <p:cNvPr id="0" name="Objektum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3932" y="3556770"/>
                        <a:ext cx="288925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1" name="Egyenes összekötő nyíllal 70"/>
          <p:cNvCxnSpPr/>
          <p:nvPr/>
        </p:nvCxnSpPr>
        <p:spPr>
          <a:xfrm>
            <a:off x="4629826" y="3982507"/>
            <a:ext cx="0" cy="866636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3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960968"/>
              </p:ext>
            </p:extLst>
          </p:nvPr>
        </p:nvGraphicFramePr>
        <p:xfrm>
          <a:off x="4752232" y="4319064"/>
          <a:ext cx="265252" cy="324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4" name="Equation" r:id="rId8" imgW="152268" imgH="203024" progId="Equation.3">
                  <p:embed/>
                </p:oleObj>
              </mc:Choice>
              <mc:Fallback>
                <p:oleObj name="Equation" r:id="rId8" imgW="152268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2232" y="4319064"/>
                        <a:ext cx="265252" cy="32410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5" name="Egyenes összekötő nyíllal 74"/>
          <p:cNvCxnSpPr/>
          <p:nvPr/>
        </p:nvCxnSpPr>
        <p:spPr>
          <a:xfrm flipV="1">
            <a:off x="4661535" y="3171477"/>
            <a:ext cx="370756" cy="50739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77" name="Objektum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0693144"/>
              </p:ext>
            </p:extLst>
          </p:nvPr>
        </p:nvGraphicFramePr>
        <p:xfrm>
          <a:off x="4572000" y="2997233"/>
          <a:ext cx="190554" cy="307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5" name="Equation" r:id="rId9" imgW="126835" imgH="202936" progId="Equation.3">
                  <p:embed/>
                </p:oleObj>
              </mc:Choice>
              <mc:Fallback>
                <p:oleObj name="Equation" r:id="rId9" imgW="126835" imgH="202936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997233"/>
                        <a:ext cx="190554" cy="3078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9" name="Csoportba foglalás 78"/>
          <p:cNvGrpSpPr/>
          <p:nvPr/>
        </p:nvGrpSpPr>
        <p:grpSpPr>
          <a:xfrm>
            <a:off x="4366245" y="3678869"/>
            <a:ext cx="300082" cy="369332"/>
            <a:chOff x="7164288" y="2730953"/>
            <a:chExt cx="300082" cy="369332"/>
          </a:xfrm>
        </p:grpSpPr>
        <p:sp>
          <p:nvSpPr>
            <p:cNvPr id="65" name="Ellipszis 64"/>
            <p:cNvSpPr/>
            <p:nvPr/>
          </p:nvSpPr>
          <p:spPr>
            <a:xfrm>
              <a:off x="7200789" y="2804280"/>
              <a:ext cx="227080" cy="225249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8" name="Téglalap 77"/>
            <p:cNvSpPr/>
            <p:nvPr/>
          </p:nvSpPr>
          <p:spPr>
            <a:xfrm>
              <a:off x="7164288" y="2730953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b="1" dirty="0"/>
                <a:t>+</a:t>
              </a:r>
            </a:p>
          </p:txBody>
        </p:sp>
      </p:grpSp>
      <p:sp>
        <p:nvSpPr>
          <p:cNvPr id="80" name="Téglalap 79"/>
          <p:cNvSpPr/>
          <p:nvPr/>
        </p:nvSpPr>
        <p:spPr>
          <a:xfrm>
            <a:off x="3943672" y="4097185"/>
            <a:ext cx="4106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3600" dirty="0"/>
              <a:t>-</a:t>
            </a:r>
          </a:p>
        </p:txBody>
      </p:sp>
      <p:sp>
        <p:nvSpPr>
          <p:cNvPr id="81" name="Téglalap 80"/>
          <p:cNvSpPr/>
          <p:nvPr/>
        </p:nvSpPr>
        <p:spPr>
          <a:xfrm>
            <a:off x="3491880" y="1444267"/>
            <a:ext cx="53285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A pozitív töltéshordozók ennek eredményeképpen a nyíl irányában mozognak, azaz áram folyik.</a:t>
            </a:r>
            <a:endParaRPr lang="hu-HU" dirty="0"/>
          </a:p>
        </p:txBody>
      </p:sp>
      <p:sp>
        <p:nvSpPr>
          <p:cNvPr id="82" name="Téglalap 81"/>
          <p:cNvSpPr/>
          <p:nvPr/>
        </p:nvSpPr>
        <p:spPr>
          <a:xfrm>
            <a:off x="5655905" y="2595049"/>
            <a:ext cx="319661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dirty="0" smtClean="0"/>
              <a:t>Ha </a:t>
            </a:r>
            <a:r>
              <a:rPr lang="hu-HU" dirty="0"/>
              <a:t>az áramkör zárt, akkor az áram mindaddig folyik, amíg a mozgás tart. Ha az áramkör nem zárt, akkor a töltéshordozók a vezeték végén gyűlnek össze, és ezzel a vezeték két vége között feszültség mérhető.</a:t>
            </a:r>
          </a:p>
        </p:txBody>
      </p:sp>
      <p:cxnSp>
        <p:nvCxnSpPr>
          <p:cNvPr id="84" name="Egyenes összekötő nyíllal 83"/>
          <p:cNvCxnSpPr/>
          <p:nvPr/>
        </p:nvCxnSpPr>
        <p:spPr>
          <a:xfrm flipV="1">
            <a:off x="1989678" y="3054748"/>
            <a:ext cx="526453" cy="61220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86" name="Objektum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3610224"/>
              </p:ext>
            </p:extLst>
          </p:nvPr>
        </p:nvGraphicFramePr>
        <p:xfrm>
          <a:off x="2014562" y="2879386"/>
          <a:ext cx="194799" cy="301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6" name="Equation" r:id="rId11" imgW="101468" imgH="164885" progId="Equation.3">
                  <p:embed/>
                </p:oleObj>
              </mc:Choice>
              <mc:Fallback>
                <p:oleObj name="Equation" r:id="rId11" imgW="101468" imgH="164885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562" y="2879386"/>
                        <a:ext cx="194799" cy="3010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3220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7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7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-4.44444E-6 L 0.06614 -0.15416 " pathEditMode="relative" rAng="0" ptsTypes="AA">
                                      <p:cBhvr>
                                        <p:cTn id="7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9" y="-7722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8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8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80" grpId="0"/>
      <p:bldP spid="81" grpId="0"/>
      <p:bldP spid="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1674133"/>
              </p:ext>
            </p:extLst>
          </p:nvPr>
        </p:nvGraphicFramePr>
        <p:xfrm>
          <a:off x="4117975" y="412750"/>
          <a:ext cx="1276350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8" name="Equation" r:id="rId3" imgW="711000" imgH="177480" progId="Equation.3">
                  <p:embed/>
                </p:oleObj>
              </mc:Choice>
              <mc:Fallback>
                <p:oleObj name="Equation" r:id="rId3" imgW="711000" imgH="177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7975" y="412750"/>
                        <a:ext cx="1276350" cy="325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églalap 5"/>
          <p:cNvSpPr/>
          <p:nvPr/>
        </p:nvSpPr>
        <p:spPr>
          <a:xfrm>
            <a:off x="539552" y="368578"/>
            <a:ext cx="3243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A </a:t>
            </a:r>
            <a:r>
              <a:rPr lang="hu-HU" dirty="0" smtClean="0"/>
              <a:t>keletkező </a:t>
            </a:r>
            <a:r>
              <a:rPr lang="hu-HU" dirty="0"/>
              <a:t>feszültség nagysága: </a:t>
            </a:r>
          </a:p>
        </p:txBody>
      </p:sp>
      <p:sp>
        <p:nvSpPr>
          <p:cNvPr id="7" name="Téglalap 6"/>
          <p:cNvSpPr/>
          <p:nvPr/>
        </p:nvSpPr>
        <p:spPr>
          <a:xfrm>
            <a:off x="539552" y="985292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Ha a vezető az indukció vonalakra nem merőleges, hanem a szöget zár be akkor: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9" name="Objektum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5732785"/>
              </p:ext>
            </p:extLst>
          </p:nvPr>
        </p:nvGraphicFramePr>
        <p:xfrm>
          <a:off x="3419475" y="1633538"/>
          <a:ext cx="1935163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9" name="Equation" r:id="rId5" imgW="1079280" imgH="177480" progId="Equation.3">
                  <p:embed/>
                </p:oleObj>
              </mc:Choice>
              <mc:Fallback>
                <p:oleObj name="Equation" r:id="rId5" imgW="1079280" imgH="177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1633538"/>
                        <a:ext cx="1935163" cy="3254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églalap 9"/>
          <p:cNvSpPr/>
          <p:nvPr/>
        </p:nvSpPr>
        <p:spPr>
          <a:xfrm>
            <a:off x="395536" y="2065412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Az így létrejövő indukált </a:t>
            </a:r>
            <a:r>
              <a:rPr lang="hu-HU" dirty="0"/>
              <a:t>áram és feszültség irányára nézve a Lenz szabály </a:t>
            </a:r>
            <a:r>
              <a:rPr lang="hu-HU" dirty="0" smtClean="0"/>
              <a:t>érvényes. Mivel </a:t>
            </a:r>
            <a:r>
              <a:rPr lang="hu-HU" dirty="0"/>
              <a:t>a vezetőn áram folyik, és a vezető mágneses térben van, ezért erő hat rá, amelynek irányát </a:t>
            </a:r>
            <a:r>
              <a:rPr lang="hu-HU" dirty="0" smtClean="0"/>
              <a:t>a </a:t>
            </a:r>
            <a:r>
              <a:rPr lang="hu-HU" dirty="0" err="1" smtClean="0"/>
              <a:t>jobbkéz</a:t>
            </a:r>
            <a:r>
              <a:rPr lang="hu-HU" dirty="0" smtClean="0"/>
              <a:t> </a:t>
            </a:r>
            <a:r>
              <a:rPr lang="hu-HU" dirty="0"/>
              <a:t>szabály segítségével, </a:t>
            </a:r>
            <a:r>
              <a:rPr lang="hu-HU" dirty="0" smtClean="0"/>
              <a:t>határozhatjuk </a:t>
            </a:r>
            <a:r>
              <a:rPr lang="hu-HU" dirty="0"/>
              <a:t>meg.</a:t>
            </a:r>
          </a:p>
        </p:txBody>
      </p:sp>
      <p:grpSp>
        <p:nvGrpSpPr>
          <p:cNvPr id="11" name="Csoportba foglalás 10"/>
          <p:cNvGrpSpPr/>
          <p:nvPr/>
        </p:nvGrpSpPr>
        <p:grpSpPr>
          <a:xfrm>
            <a:off x="970248" y="3567723"/>
            <a:ext cx="1330358" cy="1689484"/>
            <a:chOff x="4211960" y="2909592"/>
            <a:chExt cx="1330358" cy="1689484"/>
          </a:xfrm>
        </p:grpSpPr>
        <p:cxnSp>
          <p:nvCxnSpPr>
            <p:cNvPr id="12" name="Egyenes összekötő 11"/>
            <p:cNvCxnSpPr/>
            <p:nvPr/>
          </p:nvCxnSpPr>
          <p:spPr>
            <a:xfrm flipV="1">
              <a:off x="4233732" y="2997233"/>
              <a:ext cx="1008112" cy="141530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gyenes összekötő 12"/>
            <p:cNvCxnSpPr/>
            <p:nvPr/>
          </p:nvCxnSpPr>
          <p:spPr>
            <a:xfrm flipV="1">
              <a:off x="4501548" y="3111780"/>
              <a:ext cx="1008112" cy="141530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Ellipszis 13"/>
            <p:cNvSpPr/>
            <p:nvPr/>
          </p:nvSpPr>
          <p:spPr>
            <a:xfrm>
              <a:off x="4211960" y="4350487"/>
              <a:ext cx="311360" cy="248589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5" name="Ellipszis 14"/>
            <p:cNvSpPr/>
            <p:nvPr/>
          </p:nvSpPr>
          <p:spPr>
            <a:xfrm>
              <a:off x="5230958" y="2909592"/>
              <a:ext cx="311360" cy="248589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6" name="Téglalap 15"/>
            <p:cNvSpPr/>
            <p:nvPr/>
          </p:nvSpPr>
          <p:spPr>
            <a:xfrm>
              <a:off x="5220072" y="3012086"/>
              <a:ext cx="267816" cy="1569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7" name="Csoportba foglalás 16"/>
          <p:cNvGrpSpPr/>
          <p:nvPr/>
        </p:nvGrpSpPr>
        <p:grpSpPr>
          <a:xfrm>
            <a:off x="1463810" y="4232782"/>
            <a:ext cx="300082" cy="369332"/>
            <a:chOff x="7164288" y="2730953"/>
            <a:chExt cx="300082" cy="369332"/>
          </a:xfrm>
        </p:grpSpPr>
        <p:sp>
          <p:nvSpPr>
            <p:cNvPr id="18" name="Ellipszis 17"/>
            <p:cNvSpPr/>
            <p:nvPr/>
          </p:nvSpPr>
          <p:spPr>
            <a:xfrm>
              <a:off x="7200789" y="2804280"/>
              <a:ext cx="227080" cy="225249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9" name="Téglalap 18"/>
            <p:cNvSpPr/>
            <p:nvPr/>
          </p:nvSpPr>
          <p:spPr>
            <a:xfrm>
              <a:off x="7164288" y="2730953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b="1" dirty="0"/>
                <a:t>+</a:t>
              </a:r>
            </a:p>
          </p:txBody>
        </p:sp>
      </p:grpSp>
      <p:cxnSp>
        <p:nvCxnSpPr>
          <p:cNvPr id="27" name="Egyenes összekötő nyíllal 26"/>
          <p:cNvCxnSpPr/>
          <p:nvPr/>
        </p:nvCxnSpPr>
        <p:spPr>
          <a:xfrm>
            <a:off x="1774845" y="4444907"/>
            <a:ext cx="708923" cy="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3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cxnSp>
        <p:nvCxnSpPr>
          <p:cNvPr id="21" name="Egyenes összekötő nyíllal 20"/>
          <p:cNvCxnSpPr/>
          <p:nvPr/>
        </p:nvCxnSpPr>
        <p:spPr>
          <a:xfrm rot="60000" flipV="1">
            <a:off x="1712227" y="3692017"/>
            <a:ext cx="432699" cy="61791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nyíllal 24"/>
          <p:cNvCxnSpPr/>
          <p:nvPr/>
        </p:nvCxnSpPr>
        <p:spPr>
          <a:xfrm>
            <a:off x="1774845" y="4531358"/>
            <a:ext cx="0" cy="774394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nyíllal 28"/>
          <p:cNvCxnSpPr/>
          <p:nvPr/>
        </p:nvCxnSpPr>
        <p:spPr>
          <a:xfrm flipH="1">
            <a:off x="671722" y="4427062"/>
            <a:ext cx="79208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ktum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9775664"/>
              </p:ext>
            </p:extLst>
          </p:nvPr>
        </p:nvGraphicFramePr>
        <p:xfrm>
          <a:off x="1881501" y="5132912"/>
          <a:ext cx="301496" cy="368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0" name="Equation" r:id="rId7" imgW="152268" imgH="203024" progId="Equation.3">
                  <p:embed/>
                </p:oleObj>
              </mc:Choice>
              <mc:Fallback>
                <p:oleObj name="Equation" r:id="rId7" imgW="152268" imgH="203024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1501" y="5132912"/>
                        <a:ext cx="301496" cy="3682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ktum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580303"/>
              </p:ext>
            </p:extLst>
          </p:nvPr>
        </p:nvGraphicFramePr>
        <p:xfrm>
          <a:off x="992020" y="4020246"/>
          <a:ext cx="245100" cy="395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1" name="Equation" r:id="rId9" imgW="126835" imgH="202936" progId="Equation.3">
                  <p:embed/>
                </p:oleObj>
              </mc:Choice>
              <mc:Fallback>
                <p:oleObj name="Equation" r:id="rId9" imgW="126835" imgH="202936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020" y="4020246"/>
                        <a:ext cx="245100" cy="3959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ktum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99082"/>
              </p:ext>
            </p:extLst>
          </p:nvPr>
        </p:nvGraphicFramePr>
        <p:xfrm>
          <a:off x="1674390" y="3449572"/>
          <a:ext cx="231762" cy="405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2" name="Equation" r:id="rId11" imgW="114201" imgH="203024" progId="Equation.3">
                  <p:embed/>
                </p:oleObj>
              </mc:Choice>
              <mc:Fallback>
                <p:oleObj name="Equation" r:id="rId11" imgW="114201" imgH="203024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4390" y="3449572"/>
                        <a:ext cx="231762" cy="4055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ktum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7633708"/>
              </p:ext>
            </p:extLst>
          </p:nvPr>
        </p:nvGraphicFramePr>
        <p:xfrm>
          <a:off x="2129306" y="4106036"/>
          <a:ext cx="2889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3" name="Equation" r:id="rId13" imgW="126780" imgH="164814" progId="Equation.3">
                  <p:embed/>
                </p:oleObj>
              </mc:Choice>
              <mc:Fallback>
                <p:oleObj name="Equation" r:id="rId13" imgW="126780" imgH="164814" progId="Equation.3">
                  <p:embed/>
                  <p:pic>
                    <p:nvPicPr>
                      <p:cNvPr id="0" name="Objektum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9306" y="4106036"/>
                        <a:ext cx="288925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9" name="Csoportba foglalás 38"/>
          <p:cNvGrpSpPr/>
          <p:nvPr/>
        </p:nvGrpSpPr>
        <p:grpSpPr>
          <a:xfrm>
            <a:off x="3347864" y="3567723"/>
            <a:ext cx="3143272" cy="2024077"/>
            <a:chOff x="6476981" y="4000504"/>
            <a:chExt cx="2667019" cy="2000264"/>
          </a:xfrm>
        </p:grpSpPr>
        <p:pic>
          <p:nvPicPr>
            <p:cNvPr id="40" name="Picture 60" descr="D:\Documents and Settings\HorvathM\Asztal\100MSDCF\DSC00008.jpg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6476981" y="4000504"/>
              <a:ext cx="2667019" cy="2000264"/>
            </a:xfrm>
            <a:prstGeom prst="rect">
              <a:avLst/>
            </a:prstGeom>
            <a:noFill/>
          </p:spPr>
        </p:pic>
        <p:graphicFrame>
          <p:nvGraphicFramePr>
            <p:cNvPr id="41" name="Object 54"/>
            <p:cNvGraphicFramePr>
              <a:graphicFrameLocks noChangeAspect="1"/>
            </p:cNvGraphicFramePr>
            <p:nvPr/>
          </p:nvGraphicFramePr>
          <p:xfrm>
            <a:off x="8143900" y="4000504"/>
            <a:ext cx="214314" cy="346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84" name="Equation" r:id="rId16" imgW="126835" imgH="202936" progId="Equation.3">
                    <p:embed/>
                  </p:oleObj>
                </mc:Choice>
                <mc:Fallback>
                  <p:oleObj name="Equation" r:id="rId16" imgW="126835" imgH="202936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43900" y="4000504"/>
                          <a:ext cx="214314" cy="346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" name="Object 67"/>
            <p:cNvGraphicFramePr>
              <a:graphicFrameLocks noChangeAspect="1"/>
            </p:cNvGraphicFramePr>
            <p:nvPr/>
          </p:nvGraphicFramePr>
          <p:xfrm>
            <a:off x="6786578" y="4143380"/>
            <a:ext cx="271464" cy="4524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85" name="Equation" r:id="rId17" imgW="114201" imgH="190335" progId="Equation.3">
                    <p:embed/>
                  </p:oleObj>
                </mc:Choice>
                <mc:Fallback>
                  <p:oleObj name="Equation" r:id="rId17" imgW="114201" imgH="190335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86578" y="4143380"/>
                          <a:ext cx="271464" cy="4524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" name="Object 58"/>
            <p:cNvGraphicFramePr>
              <a:graphicFrameLocks noChangeAspect="1"/>
            </p:cNvGraphicFramePr>
            <p:nvPr/>
          </p:nvGraphicFramePr>
          <p:xfrm>
            <a:off x="7143768" y="5643578"/>
            <a:ext cx="223838" cy="2937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86" name="Equation" r:id="rId19" imgW="152268" imgH="203024" progId="Equation.3">
                    <p:embed/>
                  </p:oleObj>
                </mc:Choice>
                <mc:Fallback>
                  <p:oleObj name="Equation" r:id="rId19" imgW="152268" imgH="20302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43768" y="5643578"/>
                          <a:ext cx="223838" cy="2937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6" name="Objektum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0019835"/>
              </p:ext>
            </p:extLst>
          </p:nvPr>
        </p:nvGraphicFramePr>
        <p:xfrm>
          <a:off x="8268325" y="3448382"/>
          <a:ext cx="231775" cy="4436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7" name="Equation" r:id="rId20" imgW="114201" imgH="203024" progId="Equation.3">
                  <p:embed/>
                </p:oleObj>
              </mc:Choice>
              <mc:Fallback>
                <p:oleObj name="Equation" r:id="rId20" imgW="114201" imgH="203024" progId="Equation.3">
                  <p:embed/>
                  <p:pic>
                    <p:nvPicPr>
                      <p:cNvPr id="0" name="Objektum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8325" y="3448382"/>
                        <a:ext cx="231775" cy="4436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églalap 46"/>
          <p:cNvSpPr/>
          <p:nvPr/>
        </p:nvSpPr>
        <p:spPr>
          <a:xfrm>
            <a:off x="6867482" y="3563932"/>
            <a:ext cx="700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Itt  az</a:t>
            </a:r>
          </a:p>
        </p:txBody>
      </p:sp>
      <p:sp>
        <p:nvSpPr>
          <p:cNvPr id="48" name="Téglalap 47"/>
          <p:cNvSpPr/>
          <p:nvPr/>
        </p:nvSpPr>
        <p:spPr>
          <a:xfrm>
            <a:off x="7859206" y="3567723"/>
            <a:ext cx="4395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az </a:t>
            </a:r>
          </a:p>
        </p:txBody>
      </p:sp>
      <p:sp>
        <p:nvSpPr>
          <p:cNvPr id="49" name="Téglalap 48"/>
          <p:cNvSpPr/>
          <p:nvPr/>
        </p:nvSpPr>
        <p:spPr>
          <a:xfrm>
            <a:off x="6588224" y="4076224"/>
            <a:ext cx="23730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irányába </a:t>
            </a:r>
            <a:r>
              <a:rPr lang="hu-HU" dirty="0"/>
              <a:t>mutató vektor</a:t>
            </a:r>
          </a:p>
        </p:txBody>
      </p:sp>
      <p:graphicFrame>
        <p:nvGraphicFramePr>
          <p:cNvPr id="2" name="Objektum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333524"/>
              </p:ext>
            </p:extLst>
          </p:nvPr>
        </p:nvGraphicFramePr>
        <p:xfrm>
          <a:off x="7614429" y="3462623"/>
          <a:ext cx="3206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8" name="Equation" r:id="rId21" imgW="114201" imgH="190335" progId="Equation.3">
                  <p:embed/>
                </p:oleObj>
              </mc:Choice>
              <mc:Fallback>
                <p:oleObj name="Equation" r:id="rId21" imgW="114201" imgH="190335" progId="Equation.3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4429" y="3462623"/>
                        <a:ext cx="320675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431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6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6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6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6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6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6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6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6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47" grpId="0"/>
      <p:bldP spid="48" grpId="0"/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Nap 41"/>
          <p:cNvSpPr/>
          <p:nvPr/>
        </p:nvSpPr>
        <p:spPr>
          <a:xfrm>
            <a:off x="2332656" y="2140134"/>
            <a:ext cx="936104" cy="936104"/>
          </a:xfrm>
          <a:prstGeom prst="sun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" name="Téglalap 3"/>
          <p:cNvSpPr/>
          <p:nvPr/>
        </p:nvSpPr>
        <p:spPr>
          <a:xfrm>
            <a:off x="403551" y="193204"/>
            <a:ext cx="84969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Ez az erő a sebességgel ellentétes irányú. </a:t>
            </a:r>
            <a:r>
              <a:rPr lang="hu-HU" dirty="0" smtClean="0"/>
              <a:t>Lenz törvénye alapján elmondhatjuk, hogy az indukált áram olyan hatást kelt, (ez a létrejövő erő) hogy akadályozza az őt létrehozó fizikai hatást, ami itt a mozgás. Ez  </a:t>
            </a:r>
            <a:r>
              <a:rPr lang="hu-HU" dirty="0"/>
              <a:t>azt jelenti, hogy a mozgatáshoz ezzel ellentétes (</a:t>
            </a:r>
            <a:r>
              <a:rPr lang="hu-HU" dirty="0" smtClean="0"/>
              <a:t>sebesség irányú</a:t>
            </a:r>
            <a:r>
              <a:rPr lang="hu-HU" dirty="0"/>
              <a:t>) erőt kell kifejtenünk akkor is, ha nem gyorsítunk. Ez </a:t>
            </a:r>
            <a:r>
              <a:rPr lang="hu-HU" dirty="0" smtClean="0"/>
              <a:t>megfelel </a:t>
            </a:r>
            <a:r>
              <a:rPr lang="hu-HU" dirty="0"/>
              <a:t>az </a:t>
            </a:r>
            <a:r>
              <a:rPr lang="hu-HU" dirty="0" smtClean="0"/>
              <a:t>energia megmaradás törvényének. </a:t>
            </a:r>
            <a:endParaRPr lang="hu-HU" dirty="0"/>
          </a:p>
        </p:txBody>
      </p:sp>
      <p:sp>
        <p:nvSpPr>
          <p:cNvPr id="5" name="Téglalap 4"/>
          <p:cNvSpPr/>
          <p:nvPr/>
        </p:nvSpPr>
        <p:spPr>
          <a:xfrm>
            <a:off x="524153" y="19320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Példa: Az </a:t>
            </a:r>
            <a:r>
              <a:rPr lang="hu-HU" dirty="0"/>
              <a:t>ábrán látható párhuzamos vezető sínpár egy 12 </a:t>
            </a:r>
            <a:r>
              <a:rPr lang="hu-HU" dirty="0" err="1"/>
              <a:t>V-os</a:t>
            </a:r>
            <a:r>
              <a:rPr lang="hu-HU" dirty="0"/>
              <a:t> 20 </a:t>
            </a:r>
            <a:r>
              <a:rPr lang="hu-HU" dirty="0" err="1"/>
              <a:t>W-os</a:t>
            </a:r>
            <a:r>
              <a:rPr lang="hu-HU" dirty="0"/>
              <a:t> izzóval van összekötve. A sínpárra könnyen csúszó vezető rudat helyezünk úgy, hogy a sínekkel jó elektromos kontaktusban legyen. 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79512" y="4099173"/>
            <a:ext cx="849694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Verdana" pitchFamily="34" charset="0"/>
              </a:rPr>
              <a:t>a. Mekkora sebességgel kell a vezető rudat a nyíl irányában mozgatni, hogy az izzó teljes fénnyel világítson? </a:t>
            </a:r>
            <a:endParaRPr kumimoji="0" lang="hu-H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Verdana" pitchFamily="34" charset="0"/>
              </a:rPr>
              <a:t>b. Mekkora erő szükséges ehhez?</a:t>
            </a:r>
            <a:endParaRPr kumimoji="0" lang="hu-H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Verdana" pitchFamily="34" charset="0"/>
              </a:rPr>
              <a:t>c. Mekkora munkát végzünk, miközben 3 m úton mozgatjuk a rudat?</a:t>
            </a:r>
            <a:endParaRPr kumimoji="0" lang="hu-H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grpSp>
        <p:nvGrpSpPr>
          <p:cNvPr id="28" name="Csoportba foglalás 27"/>
          <p:cNvGrpSpPr/>
          <p:nvPr/>
        </p:nvGrpSpPr>
        <p:grpSpPr>
          <a:xfrm>
            <a:off x="2411564" y="2370819"/>
            <a:ext cx="6048868" cy="1177006"/>
            <a:chOff x="1394027" y="1906153"/>
            <a:chExt cx="6048868" cy="1177006"/>
          </a:xfrm>
        </p:grpSpPr>
        <p:cxnSp>
          <p:nvCxnSpPr>
            <p:cNvPr id="21" name="Egyenes összekötő 20"/>
            <p:cNvCxnSpPr/>
            <p:nvPr/>
          </p:nvCxnSpPr>
          <p:spPr>
            <a:xfrm flipH="1">
              <a:off x="1870533" y="2073424"/>
              <a:ext cx="469219" cy="5381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gyenes összekötő 13"/>
            <p:cNvCxnSpPr/>
            <p:nvPr/>
          </p:nvCxnSpPr>
          <p:spPr>
            <a:xfrm>
              <a:off x="2339752" y="2084310"/>
              <a:ext cx="510314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gyenes összekötő 14"/>
            <p:cNvCxnSpPr/>
            <p:nvPr/>
          </p:nvCxnSpPr>
          <p:spPr>
            <a:xfrm>
              <a:off x="1396956" y="3073524"/>
              <a:ext cx="5253851" cy="963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075" name="Picture 3" descr="izzó, elektromos égő, fény, villanykörte, lámpa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6054" y="1906153"/>
              <a:ext cx="535459" cy="7806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9" name="Egyenes összekötő 18"/>
            <p:cNvCxnSpPr/>
            <p:nvPr/>
          </p:nvCxnSpPr>
          <p:spPr>
            <a:xfrm flipH="1">
              <a:off x="1394027" y="2696412"/>
              <a:ext cx="360040" cy="38674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Csoportba foglalás 25"/>
          <p:cNvGrpSpPr/>
          <p:nvPr/>
        </p:nvGrpSpPr>
        <p:grpSpPr>
          <a:xfrm>
            <a:off x="2801320" y="2110283"/>
            <a:ext cx="1484906" cy="1944216"/>
            <a:chOff x="6361922" y="1659010"/>
            <a:chExt cx="1484906" cy="1944216"/>
          </a:xfrm>
        </p:grpSpPr>
        <p:sp>
          <p:nvSpPr>
            <p:cNvPr id="22" name="Téglalap 21"/>
            <p:cNvSpPr/>
            <p:nvPr/>
          </p:nvSpPr>
          <p:spPr>
            <a:xfrm rot="2520000">
              <a:off x="6998021" y="1659010"/>
              <a:ext cx="191895" cy="1944216"/>
            </a:xfrm>
            <a:prstGeom prst="rect">
              <a:avLst/>
            </a:prstGeom>
            <a:solidFill>
              <a:schemeClr val="bg2"/>
            </a:solidFill>
            <a:ln w="9525"/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3" name="Ellipszis 22"/>
            <p:cNvSpPr/>
            <p:nvPr/>
          </p:nvSpPr>
          <p:spPr>
            <a:xfrm rot="2340000">
              <a:off x="7662773" y="1861375"/>
              <a:ext cx="184055" cy="671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5" name="Ellipszis 24"/>
            <p:cNvSpPr/>
            <p:nvPr/>
          </p:nvSpPr>
          <p:spPr>
            <a:xfrm rot="2340000">
              <a:off x="6361922" y="3311885"/>
              <a:ext cx="184055" cy="6712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4" name="Ív 23"/>
            <p:cNvSpPr/>
            <p:nvPr/>
          </p:nvSpPr>
          <p:spPr>
            <a:xfrm>
              <a:off x="7487376" y="1832711"/>
              <a:ext cx="338368" cy="26939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27" name="Téglalap 26"/>
          <p:cNvSpPr/>
          <p:nvPr/>
        </p:nvSpPr>
        <p:spPr>
          <a:xfrm>
            <a:off x="265518" y="1275065"/>
            <a:ext cx="87730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u-HU" dirty="0">
                <a:ea typeface="Times New Roman" pitchFamily="18" charset="0"/>
                <a:cs typeface="Verdana" pitchFamily="34" charset="0"/>
              </a:rPr>
              <a:t>(A sínpár a </a:t>
            </a:r>
            <a:r>
              <a:rPr lang="hu-HU" dirty="0" smtClean="0">
                <a:ea typeface="Times New Roman" pitchFamily="18" charset="0"/>
                <a:cs typeface="Verdana" pitchFamily="34" charset="0"/>
              </a:rPr>
              <a:t> síkjára </a:t>
            </a:r>
            <a:r>
              <a:rPr lang="hu-HU" dirty="0">
                <a:ea typeface="Times New Roman" pitchFamily="18" charset="0"/>
                <a:cs typeface="Verdana" pitchFamily="34" charset="0"/>
              </a:rPr>
              <a:t>merőleges B=0.5 T mágneses indukciójú homogén mágneses mezőben </a:t>
            </a:r>
            <a:r>
              <a:rPr lang="hu-HU" dirty="0" smtClean="0">
                <a:ea typeface="Times New Roman" pitchFamily="18" charset="0"/>
                <a:cs typeface="Verdana" pitchFamily="34" charset="0"/>
              </a:rPr>
              <a:t>van, </a:t>
            </a:r>
            <a:r>
              <a:rPr lang="hu-HU" dirty="0">
                <a:ea typeface="Times New Roman" pitchFamily="18" charset="0"/>
                <a:cs typeface="Verdana" pitchFamily="34" charset="0"/>
              </a:rPr>
              <a:t>a sínek ellenállása elhanyagolható, a vezető rúd ellenállása 5 </a:t>
            </a:r>
            <a:r>
              <a:rPr lang="hu-HU" dirty="0">
                <a:latin typeface="Symbol" pitchFamily="18" charset="2"/>
                <a:ea typeface="Times New Roman" pitchFamily="18" charset="0"/>
                <a:cs typeface="Verdana" pitchFamily="34" charset="0"/>
              </a:rPr>
              <a:t>W</a:t>
            </a:r>
            <a:r>
              <a:rPr lang="hu-HU" dirty="0">
                <a:ea typeface="Times New Roman" pitchFamily="18" charset="0"/>
                <a:cs typeface="Verdana" pitchFamily="34" charset="0"/>
              </a:rPr>
              <a:t> , a sínek távolsága 1m)</a:t>
            </a:r>
            <a:endParaRPr lang="hu-HU" dirty="0">
              <a:cs typeface="Arial" pitchFamily="34" charset="0"/>
            </a:endParaRPr>
          </a:p>
        </p:txBody>
      </p:sp>
      <p:sp>
        <p:nvSpPr>
          <p:cNvPr id="29" name="Téglalap 28"/>
          <p:cNvSpPr/>
          <p:nvPr/>
        </p:nvSpPr>
        <p:spPr>
          <a:xfrm>
            <a:off x="508196" y="1921396"/>
            <a:ext cx="9348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B=0.5 T </a:t>
            </a:r>
          </a:p>
        </p:txBody>
      </p:sp>
      <p:sp>
        <p:nvSpPr>
          <p:cNvPr id="30" name="Téglalap 29"/>
          <p:cNvSpPr/>
          <p:nvPr/>
        </p:nvSpPr>
        <p:spPr>
          <a:xfrm>
            <a:off x="810044" y="2352948"/>
            <a:ext cx="6014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=1m</a:t>
            </a:r>
          </a:p>
        </p:txBody>
      </p:sp>
      <p:graphicFrame>
        <p:nvGraphicFramePr>
          <p:cNvPr id="32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5986534"/>
              </p:ext>
            </p:extLst>
          </p:nvPr>
        </p:nvGraphicFramePr>
        <p:xfrm>
          <a:off x="595313" y="2270125"/>
          <a:ext cx="31908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Equation" r:id="rId5" imgW="114120" imgH="177480" progId="Equation.3">
                  <p:embed/>
                </p:oleObj>
              </mc:Choice>
              <mc:Fallback>
                <p:oleObj name="Equation" r:id="rId5" imgW="1141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313" y="2270125"/>
                        <a:ext cx="319087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églalap 30"/>
          <p:cNvSpPr/>
          <p:nvPr/>
        </p:nvSpPr>
        <p:spPr>
          <a:xfrm>
            <a:off x="520772" y="2697164"/>
            <a:ext cx="986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err="1" smtClean="0"/>
              <a:t>R</a:t>
            </a:r>
            <a:r>
              <a:rPr lang="hu-HU" baseline="-25000" dirty="0" err="1" smtClean="0"/>
              <a:t>rúd</a:t>
            </a:r>
            <a:r>
              <a:rPr lang="hu-HU" dirty="0" smtClean="0"/>
              <a:t>=5 </a:t>
            </a:r>
            <a:r>
              <a:rPr lang="hu-HU" dirty="0">
                <a:latin typeface="Symbol" pitchFamily="18" charset="2"/>
                <a:ea typeface="Times New Roman" pitchFamily="18" charset="0"/>
                <a:cs typeface="Verdana" pitchFamily="34" charset="0"/>
              </a:rPr>
              <a:t>W</a:t>
            </a:r>
            <a:endParaRPr lang="hu-HU" dirty="0"/>
          </a:p>
        </p:txBody>
      </p:sp>
      <p:sp>
        <p:nvSpPr>
          <p:cNvPr id="33" name="Téglalap 32"/>
          <p:cNvSpPr/>
          <p:nvPr/>
        </p:nvSpPr>
        <p:spPr>
          <a:xfrm>
            <a:off x="524153" y="3115258"/>
            <a:ext cx="11013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err="1"/>
              <a:t>U</a:t>
            </a:r>
            <a:r>
              <a:rPr lang="hu-HU" baseline="-25000" dirty="0" err="1"/>
              <a:t>izzó</a:t>
            </a:r>
            <a:r>
              <a:rPr lang="hu-HU" dirty="0"/>
              <a:t>=12 V</a:t>
            </a:r>
          </a:p>
        </p:txBody>
      </p:sp>
      <p:sp>
        <p:nvSpPr>
          <p:cNvPr id="34" name="Téglalap 33"/>
          <p:cNvSpPr/>
          <p:nvPr/>
        </p:nvSpPr>
        <p:spPr>
          <a:xfrm>
            <a:off x="518000" y="3535435"/>
            <a:ext cx="11462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err="1"/>
              <a:t>P</a:t>
            </a:r>
            <a:r>
              <a:rPr lang="hu-HU" baseline="-25000" dirty="0" err="1"/>
              <a:t>izzó</a:t>
            </a:r>
            <a:r>
              <a:rPr lang="hu-HU" dirty="0"/>
              <a:t>=20 W</a:t>
            </a:r>
          </a:p>
        </p:txBody>
      </p:sp>
      <p:sp>
        <p:nvSpPr>
          <p:cNvPr id="37" name="Jobb oldali kapcsos zárójel 36"/>
          <p:cNvSpPr/>
          <p:nvPr/>
        </p:nvSpPr>
        <p:spPr>
          <a:xfrm rot="2340000">
            <a:off x="3674107" y="2561379"/>
            <a:ext cx="432048" cy="125984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aphicFrame>
        <p:nvGraphicFramePr>
          <p:cNvPr id="38" name="Objektum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8240955"/>
              </p:ext>
            </p:extLst>
          </p:nvPr>
        </p:nvGraphicFramePr>
        <p:xfrm>
          <a:off x="4108450" y="3081338"/>
          <a:ext cx="31908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Equation" r:id="rId7" imgW="114120" imgH="177480" progId="Equation.3">
                  <p:embed/>
                </p:oleObj>
              </mc:Choice>
              <mc:Fallback>
                <p:oleObj name="Equation" r:id="rId7" imgW="114120" imgH="177480" progId="Equation.3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450" y="3081338"/>
                        <a:ext cx="319088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0" name="Egyenes összekötő nyíllal 39"/>
          <p:cNvCxnSpPr/>
          <p:nvPr/>
        </p:nvCxnSpPr>
        <p:spPr>
          <a:xfrm>
            <a:off x="4788024" y="1921396"/>
            <a:ext cx="0" cy="137852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" name="Objektum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5740741"/>
              </p:ext>
            </p:extLst>
          </p:nvPr>
        </p:nvGraphicFramePr>
        <p:xfrm>
          <a:off x="4932040" y="1921396"/>
          <a:ext cx="301625" cy="389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Equation" r:id="rId9" imgW="152268" imgH="203024" progId="Equation.3">
                  <p:embed/>
                </p:oleObj>
              </mc:Choice>
              <mc:Fallback>
                <p:oleObj name="Equation" r:id="rId9" imgW="152268" imgH="203024" progId="Equation.3">
                  <p:embed/>
                  <p:pic>
                    <p:nvPicPr>
                      <p:cNvPr id="0" name="Objektum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1921396"/>
                        <a:ext cx="301625" cy="3894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5861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3.33333E-6 L 0.45903 -0.00139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51" y="-83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3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6" presetClass="emph" presetSubtype="0" repeatCount="2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8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40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2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7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6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42" grpId="2" animBg="1"/>
      <p:bldP spid="4" grpId="0"/>
      <p:bldP spid="5" grpId="0"/>
      <p:bldP spid="6" grpId="0"/>
      <p:bldP spid="27" grpId="0"/>
      <p:bldP spid="29" grpId="0"/>
      <p:bldP spid="30" grpId="0"/>
      <p:bldP spid="31" grpId="0"/>
      <p:bldP spid="33" grpId="0"/>
      <p:bldP spid="34" grpId="0"/>
      <p:bldP spid="37" grpId="0" animBg="1"/>
      <p:bldP spid="3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395536" y="281181"/>
            <a:ext cx="12257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b="1" dirty="0"/>
              <a:t>Megoldás</a:t>
            </a:r>
            <a:endParaRPr lang="hu-HU" sz="2000" dirty="0"/>
          </a:p>
        </p:txBody>
      </p:sp>
      <p:sp>
        <p:nvSpPr>
          <p:cNvPr id="5" name="Téglalap 4"/>
          <p:cNvSpPr/>
          <p:nvPr/>
        </p:nvSpPr>
        <p:spPr>
          <a:xfrm>
            <a:off x="1630586" y="311959"/>
            <a:ext cx="4697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a. Először </a:t>
            </a:r>
            <a:r>
              <a:rPr lang="hu-HU" dirty="0"/>
              <a:t>számítsuk ki az izzó üzemi ellenállását: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7" name="Objektum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9557599"/>
              </p:ext>
            </p:extLst>
          </p:nvPr>
        </p:nvGraphicFramePr>
        <p:xfrm>
          <a:off x="2596482" y="913284"/>
          <a:ext cx="33369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2" name="Equation" r:id="rId3" imgW="2145960" imgH="393480" progId="Equation.3">
                  <p:embed/>
                </p:oleObj>
              </mc:Choice>
              <mc:Fallback>
                <p:oleObj name="Equation" r:id="rId3" imgW="214596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6482" y="913284"/>
                        <a:ext cx="3336925" cy="720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9" name="Objektum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853693"/>
              </p:ext>
            </p:extLst>
          </p:nvPr>
        </p:nvGraphicFramePr>
        <p:xfrm>
          <a:off x="3131291" y="1710018"/>
          <a:ext cx="1896796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3" name="Equation" r:id="rId5" imgW="1143000" imgH="393480" progId="Equation.3">
                  <p:embed/>
                </p:oleObj>
              </mc:Choice>
              <mc:Fallback>
                <p:oleObj name="Equation" r:id="rId5" imgW="114300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291" y="1710018"/>
                        <a:ext cx="1896796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églalap 9"/>
          <p:cNvSpPr/>
          <p:nvPr/>
        </p:nvSpPr>
        <p:spPr>
          <a:xfrm>
            <a:off x="1991647" y="1849388"/>
            <a:ext cx="7809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innen:</a:t>
            </a: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2425452"/>
            <a:ext cx="9827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Verdana" pitchFamily="34" charset="0"/>
              </a:rPr>
              <a:t>Ahhoz, hogy az izzó teljes fénnyel világítson, tehát 1,67 A áram kell hogy folyjon az áramkörben. Az áramkör eredő ellenállása:</a:t>
            </a:r>
            <a:endParaRPr kumimoji="0" lang="hu-H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3" name="Objektum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3530338"/>
              </p:ext>
            </p:extLst>
          </p:nvPr>
        </p:nvGraphicFramePr>
        <p:xfrm>
          <a:off x="2928690" y="3289548"/>
          <a:ext cx="260667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4" name="Equation" r:id="rId7" imgW="1625400" imgH="241200" progId="Equation.3">
                  <p:embed/>
                </p:oleObj>
              </mc:Choice>
              <mc:Fallback>
                <p:oleObj name="Equation" r:id="rId7" imgW="1625400" imgH="241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690" y="3289548"/>
                        <a:ext cx="2606675" cy="3825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églalap 13"/>
          <p:cNvSpPr/>
          <p:nvPr/>
        </p:nvSpPr>
        <p:spPr>
          <a:xfrm>
            <a:off x="494068" y="3937619"/>
            <a:ext cx="75417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A szükséges </a:t>
            </a:r>
            <a:r>
              <a:rPr lang="hu-HU" dirty="0"/>
              <a:t>indukált feszültséget az eredő ellenállásból és a kiszámított áramerősségből Ohm törvénye alapján számoljuk ki:</a:t>
            </a: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6" name="Objektum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5427665"/>
              </p:ext>
            </p:extLst>
          </p:nvPr>
        </p:nvGraphicFramePr>
        <p:xfrm>
          <a:off x="2998788" y="4873625"/>
          <a:ext cx="238283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5" name="Equation" r:id="rId9" imgW="1485720" imgH="241200" progId="Equation.3">
                  <p:embed/>
                </p:oleObj>
              </mc:Choice>
              <mc:Fallback>
                <p:oleObj name="Equation" r:id="rId9" imgW="1485720" imgH="241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8788" y="4873625"/>
                        <a:ext cx="2382837" cy="3825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933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467544" y="224562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Felhasználva a mozgási indukció képletét, az ehhez szükséges sebesség: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6" name="Objektum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406993"/>
              </p:ext>
            </p:extLst>
          </p:nvPr>
        </p:nvGraphicFramePr>
        <p:xfrm>
          <a:off x="2519363" y="769938"/>
          <a:ext cx="3263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" name="Equation" r:id="rId3" imgW="2361960" imgH="393480" progId="Equation.3">
                  <p:embed/>
                </p:oleObj>
              </mc:Choice>
              <mc:Fallback>
                <p:oleObj name="Equation" r:id="rId3" imgW="236196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9363" y="769938"/>
                        <a:ext cx="3263900" cy="647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églalap 6"/>
          <p:cNvSpPr/>
          <p:nvPr/>
        </p:nvSpPr>
        <p:spPr>
          <a:xfrm>
            <a:off x="323528" y="1633364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b. Mivel áramjárata vezetőre mágneses mezőben erő hat, a csúszó vezető rúdra is erő fog </a:t>
            </a:r>
            <a:r>
              <a:rPr lang="hu-HU" dirty="0" smtClean="0"/>
              <a:t>hatni</a:t>
            </a:r>
            <a:r>
              <a:rPr lang="hu-HU" dirty="0"/>
              <a:t>:</a:t>
            </a:r>
          </a:p>
        </p:txBody>
      </p:sp>
      <p:sp>
        <p:nvSpPr>
          <p:cNvPr id="8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6" name="Csoportba foglalás 35"/>
          <p:cNvGrpSpPr/>
          <p:nvPr/>
        </p:nvGrpSpPr>
        <p:grpSpPr>
          <a:xfrm>
            <a:off x="288437" y="2644451"/>
            <a:ext cx="4255259" cy="2163317"/>
            <a:chOff x="280737" y="2644451"/>
            <a:chExt cx="4255259" cy="2163317"/>
          </a:xfrm>
        </p:grpSpPr>
        <p:sp>
          <p:nvSpPr>
            <p:cNvPr id="19" name="Line 11"/>
            <p:cNvSpPr>
              <a:spLocks noChangeShapeType="1"/>
            </p:cNvSpPr>
            <p:nvPr/>
          </p:nvSpPr>
          <p:spPr bwMode="auto">
            <a:xfrm>
              <a:off x="3124140" y="4142414"/>
              <a:ext cx="762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grpSp>
          <p:nvGrpSpPr>
            <p:cNvPr id="34" name="Csoportba foglalás 33"/>
            <p:cNvGrpSpPr/>
            <p:nvPr/>
          </p:nvGrpSpPr>
          <p:grpSpPr>
            <a:xfrm>
              <a:off x="280737" y="2644451"/>
              <a:ext cx="4255259" cy="2163317"/>
              <a:chOff x="1259632" y="3022277"/>
              <a:chExt cx="4255259" cy="2163317"/>
            </a:xfrm>
          </p:grpSpPr>
          <p:sp>
            <p:nvSpPr>
              <p:cNvPr id="10" name="Text Box 20"/>
              <p:cNvSpPr txBox="1">
                <a:spLocks noChangeArrowheads="1"/>
              </p:cNvSpPr>
              <p:nvPr/>
            </p:nvSpPr>
            <p:spPr bwMode="auto">
              <a:xfrm>
                <a:off x="1259632" y="3726110"/>
                <a:ext cx="825624" cy="51126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Verdana" pitchFamily="34" charset="0"/>
                  </a:rPr>
                  <a:t>12 V</a:t>
                </a:r>
                <a:endParaRPr kumimoji="0" lang="hu-H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Verdana" pitchFamily="34" charset="0"/>
                  </a:rPr>
                  <a:t>20 W</a:t>
                </a:r>
                <a:endParaRPr kumimoji="0" lang="hu-H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Line 19"/>
              <p:cNvSpPr>
                <a:spLocks noChangeShapeType="1"/>
              </p:cNvSpPr>
              <p:nvPr/>
            </p:nvSpPr>
            <p:spPr bwMode="auto">
              <a:xfrm>
                <a:off x="2161456" y="3507631"/>
                <a:ext cx="33534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2" name="Line 18"/>
              <p:cNvSpPr>
                <a:spLocks noChangeShapeType="1"/>
              </p:cNvSpPr>
              <p:nvPr/>
            </p:nvSpPr>
            <p:spPr bwMode="auto">
              <a:xfrm>
                <a:off x="2161456" y="3507631"/>
                <a:ext cx="0" cy="58303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3" name="Oval 17"/>
              <p:cNvSpPr>
                <a:spLocks noChangeArrowheads="1"/>
              </p:cNvSpPr>
              <p:nvPr/>
            </p:nvSpPr>
            <p:spPr bwMode="auto">
              <a:xfrm>
                <a:off x="1970956" y="4100190"/>
                <a:ext cx="381000" cy="36518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4" name="Line 16"/>
              <p:cNvSpPr>
                <a:spLocks noChangeShapeType="1"/>
              </p:cNvSpPr>
              <p:nvPr/>
            </p:nvSpPr>
            <p:spPr bwMode="auto">
              <a:xfrm rot="293424">
                <a:off x="2009056" y="4164336"/>
                <a:ext cx="304800" cy="21847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5" name="Line 15"/>
              <p:cNvSpPr>
                <a:spLocks noChangeShapeType="1"/>
              </p:cNvSpPr>
              <p:nvPr/>
            </p:nvSpPr>
            <p:spPr bwMode="auto">
              <a:xfrm rot="16541951">
                <a:off x="2015381" y="4168802"/>
                <a:ext cx="291516" cy="2286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2161456" y="4455852"/>
                <a:ext cx="0" cy="58366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" name="Line 13"/>
              <p:cNvSpPr>
                <a:spLocks noChangeShapeType="1"/>
              </p:cNvSpPr>
              <p:nvPr/>
            </p:nvSpPr>
            <p:spPr bwMode="auto">
              <a:xfrm>
                <a:off x="2161456" y="5039519"/>
                <a:ext cx="335280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" name="Line 12"/>
              <p:cNvSpPr>
                <a:spLocks noChangeShapeType="1"/>
              </p:cNvSpPr>
              <p:nvPr/>
            </p:nvSpPr>
            <p:spPr bwMode="auto">
              <a:xfrm>
                <a:off x="3914056" y="3361556"/>
                <a:ext cx="0" cy="182403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21" name="Text Box 9"/>
              <p:cNvSpPr txBox="1">
                <a:spLocks noChangeArrowheads="1"/>
              </p:cNvSpPr>
              <p:nvPr/>
            </p:nvSpPr>
            <p:spPr bwMode="auto">
              <a:xfrm>
                <a:off x="3456856" y="4027152"/>
                <a:ext cx="381000" cy="51062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hu-H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2" name="Csoportba foglalás 31"/>
              <p:cNvGrpSpPr/>
              <p:nvPr/>
            </p:nvGrpSpPr>
            <p:grpSpPr>
              <a:xfrm>
                <a:off x="2522239" y="3631180"/>
                <a:ext cx="194419" cy="194419"/>
                <a:chOff x="2289349" y="2824842"/>
                <a:chExt cx="194419" cy="194419"/>
              </a:xfrm>
            </p:grpSpPr>
            <p:cxnSp>
              <p:nvCxnSpPr>
                <p:cNvPr id="29" name="Egyenes összekötő 28"/>
                <p:cNvCxnSpPr/>
                <p:nvPr/>
              </p:nvCxnSpPr>
              <p:spPr>
                <a:xfrm rot="360000">
                  <a:off x="2289349" y="2857500"/>
                  <a:ext cx="194419" cy="144016"/>
                </a:xfrm>
                <a:prstGeom prst="line">
                  <a:avLst/>
                </a:prstGeom>
                <a:ln w="28575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Egyenes összekötő 30"/>
                <p:cNvCxnSpPr/>
                <p:nvPr/>
              </p:nvCxnSpPr>
              <p:spPr>
                <a:xfrm rot="5820000">
                  <a:off x="2278462" y="2850044"/>
                  <a:ext cx="194419" cy="144016"/>
                </a:xfrm>
                <a:prstGeom prst="line">
                  <a:avLst/>
                </a:prstGeom>
                <a:ln w="28575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aphicFrame>
            <p:nvGraphicFramePr>
              <p:cNvPr id="33" name="Objektum 3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9134052"/>
                  </p:ext>
                </p:extLst>
              </p:nvPr>
            </p:nvGraphicFramePr>
            <p:xfrm>
              <a:off x="2537827" y="3022277"/>
              <a:ext cx="301625" cy="3905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230" name="Equation" r:id="rId5" imgW="152268" imgH="203024" progId="Equation.3">
                      <p:embed/>
                    </p:oleObj>
                  </mc:Choice>
                  <mc:Fallback>
                    <p:oleObj name="Equation" r:id="rId5" imgW="152268" imgH="203024" progId="Equation.3">
                      <p:embed/>
                      <p:pic>
                        <p:nvPicPr>
                          <p:cNvPr id="0" name="Objektum 4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537827" y="3022277"/>
                            <a:ext cx="301625" cy="39052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35" name="Objektum 3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42759687"/>
                </p:ext>
              </p:extLst>
            </p:nvPr>
          </p:nvGraphicFramePr>
          <p:xfrm>
            <a:off x="3360677" y="4225271"/>
            <a:ext cx="288925" cy="314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31" name="Equation" r:id="rId7" imgW="126780" imgH="164814" progId="Equation.3">
                    <p:embed/>
                  </p:oleObj>
                </mc:Choice>
                <mc:Fallback>
                  <p:oleObj name="Equation" r:id="rId7" imgW="126780" imgH="164814" progId="Equation.3">
                    <p:embed/>
                    <p:pic>
                      <p:nvPicPr>
                        <p:cNvPr id="0" name="Objektum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0677" y="4225271"/>
                          <a:ext cx="288925" cy="3143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" name="Line 7"/>
          <p:cNvSpPr>
            <a:spLocks noChangeShapeType="1"/>
          </p:cNvSpPr>
          <p:nvPr/>
        </p:nvSpPr>
        <p:spPr bwMode="auto">
          <a:xfrm flipH="1">
            <a:off x="2156630" y="3914125"/>
            <a:ext cx="76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aphicFrame>
        <p:nvGraphicFramePr>
          <p:cNvPr id="37" name="Objektum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927222"/>
              </p:ext>
            </p:extLst>
          </p:nvPr>
        </p:nvGraphicFramePr>
        <p:xfrm>
          <a:off x="2415392" y="3377040"/>
          <a:ext cx="2444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" name="Equation" r:id="rId9" imgW="126835" imgH="202936" progId="Equation.3">
                  <p:embed/>
                </p:oleObj>
              </mc:Choice>
              <mc:Fallback>
                <p:oleObj name="Equation" r:id="rId9" imgW="126835" imgH="202936" progId="Equation.3">
                  <p:embed/>
                  <p:pic>
                    <p:nvPicPr>
                      <p:cNvPr id="0" name="Objektum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5392" y="3377040"/>
                        <a:ext cx="244475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églalap 37"/>
          <p:cNvSpPr/>
          <p:nvPr/>
        </p:nvSpPr>
        <p:spPr>
          <a:xfrm>
            <a:off x="331777" y="2279695"/>
            <a:ext cx="80059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Az erő iránya Lenz törvénye alapján a sebességgel ellentétes irányú (piros nyíl):</a:t>
            </a:r>
          </a:p>
        </p:txBody>
      </p:sp>
      <p:sp>
        <p:nvSpPr>
          <p:cNvPr id="39" name="Téglalap 38"/>
          <p:cNvSpPr/>
          <p:nvPr/>
        </p:nvSpPr>
        <p:spPr>
          <a:xfrm>
            <a:off x="5724128" y="2857500"/>
            <a:ext cx="17502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Az erő nagysága:</a:t>
            </a:r>
          </a:p>
        </p:txBody>
      </p:sp>
      <p:sp>
        <p:nvSpPr>
          <p:cNvPr id="40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41" name="Objektum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3912759"/>
              </p:ext>
            </p:extLst>
          </p:nvPr>
        </p:nvGraphicFramePr>
        <p:xfrm>
          <a:off x="5724128" y="3467455"/>
          <a:ext cx="227965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" name="Equation" r:id="rId11" imgW="1320480" imgH="241200" progId="Equation.3">
                  <p:embed/>
                </p:oleObj>
              </mc:Choice>
              <mc:Fallback>
                <p:oleObj name="Equation" r:id="rId11" imgW="1320480" imgH="24120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3467455"/>
                        <a:ext cx="2279650" cy="4111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églalap 41"/>
          <p:cNvSpPr/>
          <p:nvPr/>
        </p:nvSpPr>
        <p:spPr>
          <a:xfrm>
            <a:off x="4716016" y="406166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/>
              <a:t>Ahhoz, hogy a rúd állandó sebességgel mozogjon ugyanekkora, de ellenkező irányú erőt kell kifejtenünk (kék nyíl).</a:t>
            </a:r>
          </a:p>
        </p:txBody>
      </p:sp>
      <p:cxnSp>
        <p:nvCxnSpPr>
          <p:cNvPr id="44" name="Egyenes összekötő nyíllal 43"/>
          <p:cNvCxnSpPr/>
          <p:nvPr/>
        </p:nvCxnSpPr>
        <p:spPr>
          <a:xfrm flipV="1">
            <a:off x="2942861" y="3905276"/>
            <a:ext cx="765043" cy="8849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Objektum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4676180"/>
              </p:ext>
            </p:extLst>
          </p:nvPr>
        </p:nvGraphicFramePr>
        <p:xfrm>
          <a:off x="3094038" y="3400425"/>
          <a:ext cx="465137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" name="Equation" r:id="rId13" imgW="241200" imgH="203040" progId="Equation.3">
                  <p:embed/>
                </p:oleObj>
              </mc:Choice>
              <mc:Fallback>
                <p:oleObj name="Equation" r:id="rId13" imgW="241200" imgH="203040" progId="Equation.3">
                  <p:embed/>
                  <p:pic>
                    <p:nvPicPr>
                      <p:cNvPr id="0" name="Objektum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4038" y="3400425"/>
                        <a:ext cx="465137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317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6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6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7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7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3" grpId="0" animBg="1"/>
      <p:bldP spid="38" grpId="0"/>
      <p:bldP spid="39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323528" y="337220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u-HU" dirty="0" smtClean="0"/>
              <a:t>c. Ha </a:t>
            </a:r>
            <a:r>
              <a:rPr lang="hu-HU" dirty="0"/>
              <a:t>erőt fejtünk ki egy adott úton, akkor munkát végzünk. Ebben az esetben a </a:t>
            </a:r>
            <a:r>
              <a:rPr lang="hu-HU" dirty="0" smtClean="0"/>
              <a:t>munka</a:t>
            </a:r>
            <a:r>
              <a:rPr lang="hu-HU" dirty="0"/>
              <a:t>: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6" name="Objektum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7948070"/>
              </p:ext>
            </p:extLst>
          </p:nvPr>
        </p:nvGraphicFramePr>
        <p:xfrm>
          <a:off x="2535238" y="985292"/>
          <a:ext cx="2000758" cy="526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" imgW="1028520" imgH="241200" progId="Equation.3">
                  <p:embed/>
                </p:oleObj>
              </mc:Choice>
              <mc:Fallback>
                <p:oleObj name="Equation" r:id="rId3" imgW="1028520" imgH="241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238" y="985292"/>
                        <a:ext cx="2000758" cy="5260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églalap 1"/>
          <p:cNvSpPr/>
          <p:nvPr/>
        </p:nvSpPr>
        <p:spPr>
          <a:xfrm>
            <a:off x="755576" y="1562161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3m úton mozgatva a vezető rudat, tehát 2,5 J munkát végeztünk.</a:t>
            </a:r>
          </a:p>
        </p:txBody>
      </p:sp>
      <p:sp>
        <p:nvSpPr>
          <p:cNvPr id="3" name="Téglalap 2"/>
          <p:cNvSpPr/>
          <p:nvPr/>
        </p:nvSpPr>
        <p:spPr>
          <a:xfrm>
            <a:off x="251520" y="2267184"/>
            <a:ext cx="47362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Ezzel  mechanikai munkával elektromos energiát </a:t>
            </a:r>
            <a:endParaRPr lang="hu-HU" dirty="0" smtClean="0"/>
          </a:p>
          <a:p>
            <a:r>
              <a:rPr lang="hu-HU" dirty="0" smtClean="0"/>
              <a:t>fejlesztettünk </a:t>
            </a:r>
            <a:r>
              <a:rPr lang="hu-HU" dirty="0"/>
              <a:t>és egy izzót működtettünk.</a:t>
            </a:r>
          </a:p>
        </p:txBody>
      </p:sp>
      <p:pic>
        <p:nvPicPr>
          <p:cNvPr id="6158" name="Picture 14" descr="network.hu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267184"/>
            <a:ext cx="3640336" cy="3195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églalap 8"/>
          <p:cNvSpPr/>
          <p:nvPr/>
        </p:nvSpPr>
        <p:spPr>
          <a:xfrm>
            <a:off x="611560" y="3433564"/>
            <a:ext cx="3749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800" dirty="0" smtClean="0"/>
              <a:t>Generátorok</a:t>
            </a:r>
            <a:r>
              <a:rPr lang="hu-HU" sz="2800" dirty="0"/>
              <a:t>, </a:t>
            </a:r>
            <a:r>
              <a:rPr lang="hu-HU" sz="2800" dirty="0" smtClean="0"/>
              <a:t>erőművek: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285124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528</Words>
  <Application>Microsoft Office PowerPoint</Application>
  <PresentationFormat>Diavetítés a képernyőre (16:10 oldalarány)</PresentationFormat>
  <Paragraphs>45</Paragraphs>
  <Slides>7</Slides>
  <Notes>0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9" baseType="lpstr">
      <vt:lpstr>Office-téma</vt:lpstr>
      <vt:lpstr>Equation</vt:lpstr>
      <vt:lpstr>Mozgási indukció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Mozgási indukció</dc:title>
  <dc:creator>Horváth Miklós Dr.</dc:creator>
  <cp:lastModifiedBy>Horváth Miklós Dr.</cp:lastModifiedBy>
  <cp:revision>29</cp:revision>
  <dcterms:created xsi:type="dcterms:W3CDTF">2012-11-08T15:03:02Z</dcterms:created>
  <dcterms:modified xsi:type="dcterms:W3CDTF">2013-01-22T08:44:41Z</dcterms:modified>
</cp:coreProperties>
</file>