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73" autoAdjust="0"/>
    <p:restoredTop sz="94660"/>
  </p:normalViewPr>
  <p:slideViewPr>
    <p:cSldViewPr>
      <p:cViewPr>
        <p:scale>
          <a:sx n="89" d="100"/>
          <a:sy n="89" d="100"/>
        </p:scale>
        <p:origin x="-732" y="-73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wmf"/><Relationship Id="rId1" Type="http://schemas.openxmlformats.org/officeDocument/2006/relationships/image" Target="../media/image10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.wmf"/><Relationship Id="rId1" Type="http://schemas.openxmlformats.org/officeDocument/2006/relationships/image" Target="../media/image14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1.wmf"/><Relationship Id="rId6" Type="http://schemas.openxmlformats.org/officeDocument/2006/relationships/image" Target="../media/image20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45436-F992-42BD-86D1-7EEB41CD546F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C45F9-D17A-408E-9C9C-CA5B4E3D9CB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9.jpeg"/><Relationship Id="rId23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5.wmf"/><Relationship Id="rId22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7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9.bin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14.wmf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2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9.jpeg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7.wmf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image" Target="../media/image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image" Target="../media/image20.wmf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7.bin"/><Relationship Id="rId22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238107"/>
            <a:ext cx="74295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Az előző fejezetekben megismerkedtünk az </a:t>
            </a:r>
            <a:r>
              <a:rPr kumimoji="0" lang="hu-HU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magnetosztatika</a:t>
            </a:r>
            <a:r>
              <a:rPr kumimoji="0" lang="hu-HU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alapjaival, valamint az elektromos áram mágneses mezejével. Az itt látott fizikai törvényeknek is számtalan alkalmazása van a mindennapi gyakorlatban, kezdve a permanens mágnessel működő záraktól az elektromágneses relékig. A most következő fejezetben többek között az áramjárta vezetőre mágneses mezőben ható erőkről és az ennek alapján kialakuló forgatónyomatékról lesz szó. Az itt leírt törvények adják a fizikai alapjait annak hogy a villamos energiát mechanikai energiává lehet alakítani, azaz pl. villanymotorokat, vagy lineáris motorokat lehet építeni. </a:t>
            </a:r>
            <a:endParaRPr kumimoji="0" lang="hu-HU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643042" y="1726399"/>
            <a:ext cx="640354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5400" b="1" dirty="0"/>
              <a:t>Erőhatások </a:t>
            </a:r>
            <a:r>
              <a:rPr lang="hu-HU" sz="5400" b="1" dirty="0" smtClean="0"/>
              <a:t>mágneses</a:t>
            </a:r>
          </a:p>
          <a:p>
            <a:pPr algn="ctr"/>
            <a:r>
              <a:rPr lang="hu-HU" sz="5400" b="1" dirty="0" smtClean="0"/>
              <a:t> mezőben</a:t>
            </a:r>
            <a:endParaRPr lang="hu-H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62808" y="201291"/>
            <a:ext cx="8286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ja-JP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Tekintsünk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egy áramjárta vezetéket homogén mágneses mezőben. 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152266" y="4862984"/>
            <a:ext cx="506611" cy="380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491873" y="3561816"/>
            <a:ext cx="436637" cy="368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573815" y="3883934"/>
            <a:ext cx="469292" cy="380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1789871" y="3958916"/>
            <a:ext cx="265901" cy="31656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>
            <a:off x="1341531" y="4263970"/>
            <a:ext cx="372261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1506146" y="3080734"/>
            <a:ext cx="0" cy="49745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092072" y="3205316"/>
            <a:ext cx="335875" cy="285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V="1">
            <a:off x="4245564" y="3780793"/>
            <a:ext cx="744523" cy="49745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 flipH="1">
            <a:off x="3396547" y="4272698"/>
            <a:ext cx="850883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4245564" y="4272698"/>
            <a:ext cx="0" cy="859247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346617" y="1848875"/>
            <a:ext cx="2826013" cy="3511569"/>
            <a:chOff x="346617" y="1848875"/>
            <a:chExt cx="2826013" cy="3511569"/>
          </a:xfrm>
        </p:grpSpPr>
        <p:sp>
          <p:nvSpPr>
            <p:cNvPr id="15366" name="Line 6"/>
            <p:cNvSpPr>
              <a:spLocks noChangeShapeType="1"/>
            </p:cNvSpPr>
            <p:nvPr/>
          </p:nvSpPr>
          <p:spPr bwMode="auto">
            <a:xfrm flipH="1">
              <a:off x="1947621" y="4137821"/>
              <a:ext cx="11634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 flipV="1">
              <a:off x="1590287" y="3237317"/>
              <a:ext cx="1010424" cy="12210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 rot="18281451">
              <a:off x="2185036" y="3348798"/>
              <a:ext cx="1267052" cy="249107"/>
            </a:xfrm>
            <a:prstGeom prst="parallelogram">
              <a:avLst>
                <a:gd name="adj" fmla="val 1400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69" name="AutoShape 9"/>
            <p:cNvSpPr>
              <a:spLocks noChangeArrowheads="1"/>
            </p:cNvSpPr>
            <p:nvPr/>
          </p:nvSpPr>
          <p:spPr bwMode="auto">
            <a:xfrm rot="18281451">
              <a:off x="2214683" y="4616149"/>
              <a:ext cx="1264672" cy="223917"/>
            </a:xfrm>
            <a:prstGeom prst="parallelogram">
              <a:avLst>
                <a:gd name="adj" fmla="val 1400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0" name="Arc 10"/>
            <p:cNvSpPr>
              <a:spLocks/>
            </p:cNvSpPr>
            <p:nvPr/>
          </p:nvSpPr>
          <p:spPr bwMode="auto">
            <a:xfrm flipH="1">
              <a:off x="346617" y="3668131"/>
              <a:ext cx="846218" cy="1628047"/>
            </a:xfrm>
            <a:custGeom>
              <a:avLst/>
              <a:gdLst>
                <a:gd name="G0" fmla="+- 1321 0 0"/>
                <a:gd name="G1" fmla="+- 21600 0 0"/>
                <a:gd name="G2" fmla="+- 21600 0 0"/>
                <a:gd name="T0" fmla="*/ 1321 w 22921"/>
                <a:gd name="T1" fmla="*/ 0 h 43200"/>
                <a:gd name="T2" fmla="*/ 0 w 22921"/>
                <a:gd name="T3" fmla="*/ 43160 h 43200"/>
                <a:gd name="T4" fmla="*/ 1321 w 22921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21" h="43200" fill="none" extrusionOk="0">
                  <a:moveTo>
                    <a:pt x="1320" y="0"/>
                  </a:moveTo>
                  <a:cubicBezTo>
                    <a:pt x="13250" y="0"/>
                    <a:pt x="22921" y="9670"/>
                    <a:pt x="22921" y="21600"/>
                  </a:cubicBezTo>
                  <a:cubicBezTo>
                    <a:pt x="22921" y="33529"/>
                    <a:pt x="13250" y="43200"/>
                    <a:pt x="1321" y="43200"/>
                  </a:cubicBezTo>
                  <a:cubicBezTo>
                    <a:pt x="880" y="43200"/>
                    <a:pt x="439" y="43186"/>
                    <a:pt x="0" y="43159"/>
                  </a:cubicBezTo>
                </a:path>
                <a:path w="22921" h="43200" stroke="0" extrusionOk="0">
                  <a:moveTo>
                    <a:pt x="1320" y="0"/>
                  </a:moveTo>
                  <a:cubicBezTo>
                    <a:pt x="13250" y="0"/>
                    <a:pt x="22921" y="9670"/>
                    <a:pt x="22921" y="21600"/>
                  </a:cubicBezTo>
                  <a:cubicBezTo>
                    <a:pt x="22921" y="33529"/>
                    <a:pt x="13250" y="43200"/>
                    <a:pt x="1321" y="43200"/>
                  </a:cubicBezTo>
                  <a:cubicBezTo>
                    <a:pt x="880" y="43200"/>
                    <a:pt x="439" y="43186"/>
                    <a:pt x="0" y="43159"/>
                  </a:cubicBezTo>
                  <a:lnTo>
                    <a:pt x="1321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1" name="Arc 11"/>
            <p:cNvSpPr>
              <a:spLocks/>
            </p:cNvSpPr>
            <p:nvPr/>
          </p:nvSpPr>
          <p:spPr bwMode="auto">
            <a:xfrm flipH="1">
              <a:off x="742203" y="4052134"/>
              <a:ext cx="465560" cy="858454"/>
            </a:xfrm>
            <a:custGeom>
              <a:avLst/>
              <a:gdLst>
                <a:gd name="G0" fmla="+- 2027 0 0"/>
                <a:gd name="G1" fmla="+- 21558 0 0"/>
                <a:gd name="G2" fmla="+- 21600 0 0"/>
                <a:gd name="T0" fmla="*/ 3370 w 23627"/>
                <a:gd name="T1" fmla="*/ 0 h 43158"/>
                <a:gd name="T2" fmla="*/ 0 w 23627"/>
                <a:gd name="T3" fmla="*/ 43063 h 43158"/>
                <a:gd name="T4" fmla="*/ 2027 w 23627"/>
                <a:gd name="T5" fmla="*/ 21558 h 43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627" h="43158" fill="none" extrusionOk="0">
                  <a:moveTo>
                    <a:pt x="3370" y="-1"/>
                  </a:moveTo>
                  <a:cubicBezTo>
                    <a:pt x="14755" y="709"/>
                    <a:pt x="23627" y="10150"/>
                    <a:pt x="23627" y="21558"/>
                  </a:cubicBezTo>
                  <a:cubicBezTo>
                    <a:pt x="23627" y="33487"/>
                    <a:pt x="13956" y="43158"/>
                    <a:pt x="2027" y="43158"/>
                  </a:cubicBezTo>
                  <a:cubicBezTo>
                    <a:pt x="1350" y="43158"/>
                    <a:pt x="673" y="43126"/>
                    <a:pt x="0" y="43062"/>
                  </a:cubicBezTo>
                </a:path>
                <a:path w="23627" h="43158" stroke="0" extrusionOk="0">
                  <a:moveTo>
                    <a:pt x="3370" y="-1"/>
                  </a:moveTo>
                  <a:cubicBezTo>
                    <a:pt x="14755" y="709"/>
                    <a:pt x="23627" y="10150"/>
                    <a:pt x="23627" y="21558"/>
                  </a:cubicBezTo>
                  <a:cubicBezTo>
                    <a:pt x="23627" y="33487"/>
                    <a:pt x="13956" y="43158"/>
                    <a:pt x="2027" y="43158"/>
                  </a:cubicBezTo>
                  <a:cubicBezTo>
                    <a:pt x="1350" y="43158"/>
                    <a:pt x="673" y="43126"/>
                    <a:pt x="0" y="43062"/>
                  </a:cubicBezTo>
                  <a:lnTo>
                    <a:pt x="2027" y="215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 flipH="1">
              <a:off x="1427947" y="4149722"/>
              <a:ext cx="423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>
              <a:off x="1595885" y="2828718"/>
              <a:ext cx="0" cy="16280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 flipV="1">
              <a:off x="1599617" y="3327764"/>
              <a:ext cx="1063604" cy="12662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1570694" y="4455179"/>
              <a:ext cx="53180" cy="13567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7" name="Arc 17"/>
            <p:cNvSpPr>
              <a:spLocks/>
            </p:cNvSpPr>
            <p:nvPr/>
          </p:nvSpPr>
          <p:spPr bwMode="auto">
            <a:xfrm>
              <a:off x="2610040" y="3237317"/>
              <a:ext cx="53180" cy="904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8" name="Line 18"/>
            <p:cNvSpPr>
              <a:spLocks noChangeShapeType="1"/>
            </p:cNvSpPr>
            <p:nvPr/>
          </p:nvSpPr>
          <p:spPr bwMode="auto">
            <a:xfrm flipV="1">
              <a:off x="1595885" y="2551030"/>
              <a:ext cx="265901" cy="2713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 flipV="1">
              <a:off x="1962548" y="1848875"/>
              <a:ext cx="638162" cy="5879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>
              <a:off x="2603509" y="1852842"/>
              <a:ext cx="0" cy="14019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 rot="21120000" flipH="1">
              <a:off x="1847791" y="2305077"/>
              <a:ext cx="45716" cy="424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2" name="Line 22"/>
            <p:cNvSpPr>
              <a:spLocks noChangeShapeType="1"/>
            </p:cNvSpPr>
            <p:nvPr/>
          </p:nvSpPr>
          <p:spPr bwMode="auto">
            <a:xfrm>
              <a:off x="1969079" y="2343160"/>
              <a:ext cx="0" cy="1808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5" name="Line 25"/>
            <p:cNvSpPr>
              <a:spLocks noChangeShapeType="1"/>
            </p:cNvSpPr>
            <p:nvPr/>
          </p:nvSpPr>
          <p:spPr bwMode="auto">
            <a:xfrm>
              <a:off x="1735833" y="4177490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>
              <a:off x="2181800" y="4183838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7" name="Text Box 27"/>
            <p:cNvSpPr txBox="1">
              <a:spLocks noChangeArrowheads="1"/>
            </p:cNvSpPr>
            <p:nvPr/>
          </p:nvSpPr>
          <p:spPr bwMode="auto">
            <a:xfrm>
              <a:off x="2704272" y="3290474"/>
              <a:ext cx="335875" cy="285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É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rot="21480000" flipH="1" flipV="1">
              <a:off x="1204031" y="4883612"/>
              <a:ext cx="1357494" cy="460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97" name="Line 37"/>
            <p:cNvSpPr>
              <a:spLocks noChangeShapeType="1"/>
            </p:cNvSpPr>
            <p:nvPr/>
          </p:nvSpPr>
          <p:spPr bwMode="auto">
            <a:xfrm rot="21420000" flipH="1" flipV="1">
              <a:off x="1132192" y="4020303"/>
              <a:ext cx="1428401" cy="642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98" name="Line 38"/>
            <p:cNvSpPr>
              <a:spLocks noChangeShapeType="1"/>
            </p:cNvSpPr>
            <p:nvPr/>
          </p:nvSpPr>
          <p:spPr bwMode="auto">
            <a:xfrm rot="21480000" flipH="1" flipV="1">
              <a:off x="1132191" y="5281103"/>
              <a:ext cx="1423736" cy="460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99" name="Line 39"/>
            <p:cNvSpPr>
              <a:spLocks noChangeShapeType="1"/>
            </p:cNvSpPr>
            <p:nvPr/>
          </p:nvSpPr>
          <p:spPr bwMode="auto">
            <a:xfrm rot="21480000" flipH="1" flipV="1">
              <a:off x="1158315" y="3634808"/>
              <a:ext cx="1365891" cy="436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0" name="Line 40"/>
            <p:cNvSpPr>
              <a:spLocks noChangeShapeType="1"/>
            </p:cNvSpPr>
            <p:nvPr/>
          </p:nvSpPr>
          <p:spPr bwMode="auto">
            <a:xfrm flipH="1">
              <a:off x="1775018" y="2878702"/>
              <a:ext cx="132204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2" name="Line 42"/>
            <p:cNvSpPr>
              <a:spLocks noChangeShapeType="1"/>
            </p:cNvSpPr>
            <p:nvPr/>
          </p:nvSpPr>
          <p:spPr bwMode="auto">
            <a:xfrm>
              <a:off x="1978409" y="4193358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>
              <a:off x="2407582" y="4185424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>
              <a:off x="2547530" y="4099738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5" name="Line 45"/>
            <p:cNvSpPr>
              <a:spLocks noChangeShapeType="1"/>
            </p:cNvSpPr>
            <p:nvPr/>
          </p:nvSpPr>
          <p:spPr bwMode="auto">
            <a:xfrm>
              <a:off x="2734127" y="3852198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6" name="Line 46"/>
            <p:cNvSpPr>
              <a:spLocks noChangeShapeType="1"/>
            </p:cNvSpPr>
            <p:nvPr/>
          </p:nvSpPr>
          <p:spPr bwMode="auto">
            <a:xfrm>
              <a:off x="2902065" y="3637982"/>
              <a:ext cx="0" cy="63313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407" name="Text Box 47"/>
            <p:cNvSpPr txBox="1">
              <a:spLocks noChangeArrowheads="1"/>
            </p:cNvSpPr>
            <p:nvPr/>
          </p:nvSpPr>
          <p:spPr bwMode="auto">
            <a:xfrm>
              <a:off x="2668818" y="4502783"/>
              <a:ext cx="503812" cy="285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" name="Ív 50"/>
            <p:cNvSpPr/>
            <p:nvPr/>
          </p:nvSpPr>
          <p:spPr>
            <a:xfrm flipH="1">
              <a:off x="785786" y="2886915"/>
              <a:ext cx="2000264" cy="1853185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53" name="Egyenes összekötő 52"/>
            <p:cNvCxnSpPr/>
            <p:nvPr/>
          </p:nvCxnSpPr>
          <p:spPr>
            <a:xfrm rot="5400000">
              <a:off x="328836" y="3426202"/>
              <a:ext cx="755001" cy="5000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Háromszög 62"/>
            <p:cNvSpPr/>
            <p:nvPr/>
          </p:nvSpPr>
          <p:spPr>
            <a:xfrm rot="13680000">
              <a:off x="696557" y="3422843"/>
              <a:ext cx="285086" cy="459684"/>
            </a:xfrm>
            <a:prstGeom prst="triangl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Ellipszis 63"/>
            <p:cNvSpPr/>
            <p:nvPr/>
          </p:nvSpPr>
          <p:spPr>
            <a:xfrm>
              <a:off x="732820" y="3761442"/>
              <a:ext cx="285752" cy="2745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aphicFrame>
          <p:nvGraphicFramePr>
            <p:cNvPr id="15408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6474176"/>
                </p:ext>
              </p:extLst>
            </p:nvPr>
          </p:nvGraphicFramePr>
          <p:xfrm>
            <a:off x="2000232" y="4456115"/>
            <a:ext cx="214314" cy="270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68" name="Equation" r:id="rId3" imgW="152268" imgH="203024" progId="Equation.3">
                    <p:embed/>
                  </p:oleObj>
                </mc:Choice>
                <mc:Fallback>
                  <p:oleObj name="Equation" r:id="rId3" imgW="152268" imgH="203024" progId="Equation.3">
                    <p:embed/>
                    <p:pic>
                      <p:nvPicPr>
                        <p:cNvPr id="0" name="Picture 1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0232" y="4456115"/>
                          <a:ext cx="214314" cy="2702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410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045225"/>
              </p:ext>
            </p:extLst>
          </p:nvPr>
        </p:nvGraphicFramePr>
        <p:xfrm>
          <a:off x="1064746" y="4112442"/>
          <a:ext cx="195263" cy="303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9" name="Equation" r:id="rId5" imgW="126835" imgH="202936" progId="Equation.3">
                  <p:embed/>
                </p:oleObj>
              </mc:Choice>
              <mc:Fallback>
                <p:oleObj name="Equation" r:id="rId5" imgW="126835" imgH="202936" progId="Equation.3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746" y="4112442"/>
                        <a:ext cx="195263" cy="3030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2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802430"/>
              </p:ext>
            </p:extLst>
          </p:nvPr>
        </p:nvGraphicFramePr>
        <p:xfrm>
          <a:off x="1697040" y="3668131"/>
          <a:ext cx="185738" cy="312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" name="Equation" r:id="rId7" imgW="114201" imgH="203024" progId="Equation.3">
                  <p:embed/>
                </p:oleObj>
              </mc:Choice>
              <mc:Fallback>
                <p:oleObj name="Equation" r:id="rId7" imgW="114201" imgH="203024" progId="Equation.3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40" y="3668131"/>
                        <a:ext cx="185738" cy="3122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4" name="Object 54"/>
          <p:cNvGraphicFramePr>
            <a:graphicFrameLocks noChangeAspect="1"/>
          </p:cNvGraphicFramePr>
          <p:nvPr/>
        </p:nvGraphicFramePr>
        <p:xfrm>
          <a:off x="3357554" y="3916462"/>
          <a:ext cx="214314" cy="332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" name="Equation" r:id="rId9" imgW="126835" imgH="202936" progId="Equation.3">
                  <p:embed/>
                </p:oleObj>
              </mc:Choice>
              <mc:Fallback>
                <p:oleObj name="Equation" r:id="rId9" imgW="126835" imgH="202936" progId="Equation.3">
                  <p:embed/>
                  <p:pic>
                    <p:nvPicPr>
                      <p:cNvPr id="0" name="Picture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3916462"/>
                        <a:ext cx="214314" cy="332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8" name="Object 58"/>
          <p:cNvGraphicFramePr>
            <a:graphicFrameLocks noChangeAspect="1"/>
          </p:cNvGraphicFramePr>
          <p:nvPr/>
        </p:nvGraphicFramePr>
        <p:xfrm>
          <a:off x="3929058" y="4877373"/>
          <a:ext cx="223838" cy="282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2" name="Equation" r:id="rId10" imgW="152268" imgH="203024" progId="Equation.3">
                  <p:embed/>
                </p:oleObj>
              </mc:Choice>
              <mc:Fallback>
                <p:oleObj name="Equation" r:id="rId10" imgW="152268" imgH="203024" progId="Equation.3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4877373"/>
                        <a:ext cx="223838" cy="282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21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357909"/>
              </p:ext>
            </p:extLst>
          </p:nvPr>
        </p:nvGraphicFramePr>
        <p:xfrm>
          <a:off x="5868144" y="722877"/>
          <a:ext cx="1500198" cy="367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" name="Equation" r:id="rId11" imgW="660113" imgH="190417" progId="Equation.3">
                  <p:embed/>
                </p:oleObj>
              </mc:Choice>
              <mc:Fallback>
                <p:oleObj name="Equation" r:id="rId11" imgW="660113" imgH="190417" progId="Equation.3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722877"/>
                        <a:ext cx="1500198" cy="3673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389649" y="1370704"/>
            <a:ext cx="85081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Az ábra szerinti elrendezésben, ha </a:t>
            </a:r>
            <a:r>
              <a:rPr lang="hu-HU" altLang="ja-JP" dirty="0"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lang="hu-HU" altLang="ja-JP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   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a </a:t>
            </a:r>
            <a:r>
              <a:rPr lang="hu-HU" altLang="ja-JP" dirty="0">
                <a:latin typeface="Arial" pitchFamily="34" charset="0"/>
                <a:ea typeface="MS Mincho" pitchFamily="49" charset="-128"/>
                <a:cs typeface="Arial" pitchFamily="34" charset="0"/>
              </a:rPr>
              <a:t>vezető mágneses 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térben levő hosszúsága: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24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882853"/>
              </p:ext>
            </p:extLst>
          </p:nvPr>
        </p:nvGraphicFramePr>
        <p:xfrm>
          <a:off x="3428704" y="2277197"/>
          <a:ext cx="180975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" name="Equation" r:id="rId13" imgW="723600" imgH="241200" progId="Equation.3">
                  <p:embed/>
                </p:oleObj>
              </mc:Choice>
              <mc:Fallback>
                <p:oleObj name="Equation" r:id="rId13" imgW="723600" imgH="241200" progId="Equation.3">
                  <p:embed/>
                  <p:pic>
                    <p:nvPicPr>
                      <p:cNvPr id="0" name="Picture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704" y="2277197"/>
                        <a:ext cx="1809750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7" name="Csoportba foglalás 86"/>
          <p:cNvGrpSpPr/>
          <p:nvPr/>
        </p:nvGrpSpPr>
        <p:grpSpPr>
          <a:xfrm>
            <a:off x="5572132" y="3500442"/>
            <a:ext cx="3143272" cy="2024077"/>
            <a:chOff x="6476981" y="4000504"/>
            <a:chExt cx="2667019" cy="2000264"/>
          </a:xfrm>
        </p:grpSpPr>
        <p:pic>
          <p:nvPicPr>
            <p:cNvPr id="15420" name="Picture 60" descr="D:\Documents and Settings\HorvathM\Asztal\100MSDCF\DSC00008.jp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6476981" y="4000504"/>
              <a:ext cx="2667019" cy="2000264"/>
            </a:xfrm>
            <a:prstGeom prst="rect">
              <a:avLst/>
            </a:prstGeom>
            <a:noFill/>
          </p:spPr>
        </p:pic>
        <p:graphicFrame>
          <p:nvGraphicFramePr>
            <p:cNvPr id="84" name="Object 54"/>
            <p:cNvGraphicFramePr>
              <a:graphicFrameLocks noChangeAspect="1"/>
            </p:cNvGraphicFramePr>
            <p:nvPr/>
          </p:nvGraphicFramePr>
          <p:xfrm>
            <a:off x="8143900" y="4000504"/>
            <a:ext cx="214314" cy="346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75" name="Equation" r:id="rId16" imgW="126835" imgH="202936" progId="Equation.3">
                    <p:embed/>
                  </p:oleObj>
                </mc:Choice>
                <mc:Fallback>
                  <p:oleObj name="Equation" r:id="rId16" imgW="126835" imgH="202936" progId="Equation.3">
                    <p:embed/>
                    <p:pic>
                      <p:nvPicPr>
                        <p:cNvPr id="0" name="Picture 1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3900" y="4000504"/>
                          <a:ext cx="214314" cy="346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27" name="Object 67"/>
            <p:cNvGraphicFramePr>
              <a:graphicFrameLocks noChangeAspect="1"/>
            </p:cNvGraphicFramePr>
            <p:nvPr/>
          </p:nvGraphicFramePr>
          <p:xfrm>
            <a:off x="6786578" y="4143380"/>
            <a:ext cx="271464" cy="452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76" name="Equation" r:id="rId17" imgW="114201" imgH="190335" progId="Equation.3">
                    <p:embed/>
                  </p:oleObj>
                </mc:Choice>
                <mc:Fallback>
                  <p:oleObj name="Equation" r:id="rId17" imgW="114201" imgH="190335" progId="Equation.3">
                    <p:embed/>
                    <p:pic>
                      <p:nvPicPr>
                        <p:cNvPr id="0" name="Picture 1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6578" y="4143380"/>
                          <a:ext cx="271464" cy="452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Object 58"/>
            <p:cNvGraphicFramePr>
              <a:graphicFrameLocks noChangeAspect="1"/>
            </p:cNvGraphicFramePr>
            <p:nvPr/>
          </p:nvGraphicFramePr>
          <p:xfrm>
            <a:off x="7143768" y="5643578"/>
            <a:ext cx="223838" cy="293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77" name="Equation" r:id="rId19" imgW="152268" imgH="203024" progId="Equation.3">
                    <p:embed/>
                  </p:oleObj>
                </mc:Choice>
                <mc:Fallback>
                  <p:oleObj name="Equation" r:id="rId19" imgW="152268" imgH="203024" progId="Equation.3">
                    <p:embed/>
                    <p:pic>
                      <p:nvPicPr>
                        <p:cNvPr id="0" name="Picture 1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43768" y="5643578"/>
                          <a:ext cx="223838" cy="2937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8" name="Téglalap 87"/>
          <p:cNvSpPr/>
          <p:nvPr/>
        </p:nvSpPr>
        <p:spPr>
          <a:xfrm>
            <a:off x="5415143" y="1964525"/>
            <a:ext cx="3714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cs typeface="Arial" pitchFamily="34" charset="0"/>
              </a:rPr>
              <a:t>Az erő, az indukció és az áram iránya  három egymásra </a:t>
            </a:r>
            <a:r>
              <a:rPr lang="hu-HU" b="1" dirty="0" smtClean="0">
                <a:cs typeface="Arial" pitchFamily="34" charset="0"/>
              </a:rPr>
              <a:t>merőleges</a:t>
            </a:r>
            <a:r>
              <a:rPr lang="hu-HU" dirty="0" smtClean="0">
                <a:cs typeface="Arial" pitchFamily="34" charset="0"/>
              </a:rPr>
              <a:t> vektor. Az irányok meghatározására a </a:t>
            </a:r>
            <a:r>
              <a:rPr lang="hu-HU" dirty="0" err="1" smtClean="0">
                <a:cs typeface="Arial" pitchFamily="34" charset="0"/>
              </a:rPr>
              <a:t>jobbkéz</a:t>
            </a:r>
            <a:r>
              <a:rPr lang="hu-HU" dirty="0" smtClean="0">
                <a:cs typeface="Arial" pitchFamily="34" charset="0"/>
              </a:rPr>
              <a:t> szabály ad egyszerű útmutatást:</a:t>
            </a:r>
            <a:endParaRPr lang="hu-HU" dirty="0">
              <a:cs typeface="Arial" pitchFamily="34" charset="0"/>
            </a:endParaRPr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829477"/>
              </p:ext>
            </p:extLst>
          </p:nvPr>
        </p:nvGraphicFramePr>
        <p:xfrm>
          <a:off x="4050158" y="1347692"/>
          <a:ext cx="225703" cy="402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8" name="Equation" r:id="rId20" imgW="114120" imgH="177480" progId="Equation.3">
                  <p:embed/>
                </p:oleObj>
              </mc:Choice>
              <mc:Fallback>
                <p:oleObj name="Equation" r:id="rId20" imgW="114120" imgH="177480" progId="Equation.3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158" y="1347692"/>
                        <a:ext cx="225703" cy="4025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974021"/>
              </p:ext>
            </p:extLst>
          </p:nvPr>
        </p:nvGraphicFramePr>
        <p:xfrm>
          <a:off x="4504224" y="3379832"/>
          <a:ext cx="309305" cy="52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9" name="Equation" r:id="rId22" imgW="126720" imgH="215640" progId="Equation.3">
                  <p:embed/>
                </p:oleObj>
              </mc:Choice>
              <mc:Fallback>
                <p:oleObj name="Equation" r:id="rId22" imgW="126720" imgH="215640" progId="Equation.3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224" y="3379832"/>
                        <a:ext cx="309305" cy="52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églalap 4"/>
          <p:cNvSpPr/>
          <p:nvPr/>
        </p:nvSpPr>
        <p:spPr>
          <a:xfrm>
            <a:off x="446026" y="661322"/>
            <a:ext cx="480198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altLang="ja-JP" dirty="0">
                <a:latin typeface="Arial" pitchFamily="34" charset="0"/>
                <a:ea typeface="MS Mincho" pitchFamily="49" charset="-128"/>
                <a:cs typeface="Arial" pitchFamily="34" charset="0"/>
              </a:rPr>
              <a:t>Ekkor a vezeték </a:t>
            </a:r>
            <a:r>
              <a:rPr lang="hu-HU" altLang="ja-JP" dirty="0" err="1">
                <a:latin typeface="Arial" pitchFamily="34" charset="0"/>
                <a:ea typeface="MS Mincho" pitchFamily="49" charset="-128"/>
                <a:cs typeface="Arial" pitchFamily="34" charset="0"/>
              </a:rPr>
              <a:t>ds</a:t>
            </a:r>
            <a:r>
              <a:rPr lang="hu-HU" altLang="ja-JP" dirty="0">
                <a:latin typeface="Arial" pitchFamily="34" charset="0"/>
                <a:ea typeface="MS Mincho" pitchFamily="49" charset="-128"/>
                <a:cs typeface="Arial" pitchFamily="34" charset="0"/>
              </a:rPr>
              <a:t> elemi hosszúságára ható </a:t>
            </a:r>
            <a:r>
              <a:rPr lang="hu-HU" altLang="ja-JP" dirty="0" err="1">
                <a:latin typeface="Arial" pitchFamily="34" charset="0"/>
                <a:ea typeface="MS Mincho" pitchFamily="49" charset="-128"/>
                <a:cs typeface="Arial" pitchFamily="34" charset="0"/>
              </a:rPr>
              <a:t>dF</a:t>
            </a:r>
            <a:r>
              <a:rPr lang="hu-HU" altLang="ja-JP" dirty="0">
                <a:latin typeface="Arial" pitchFamily="34" charset="0"/>
                <a:ea typeface="MS Mincho" pitchFamily="49" charset="-128"/>
                <a:cs typeface="Arial" pitchFamily="34" charset="0"/>
              </a:rPr>
              <a:t> erőt az alábbiakban tudjuk meghatározni</a:t>
            </a:r>
            <a:r>
              <a:rPr lang="hu-HU" altLang="ja-JP" sz="20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:</a:t>
            </a:r>
            <a:endParaRPr lang="hu-HU" altLang="ja-JP" sz="20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6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6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3" grpId="0" animBg="1"/>
      <p:bldP spid="15384" grpId="0" animBg="1"/>
      <p:bldP spid="15391" grpId="0" animBg="1"/>
      <p:bldP spid="15392" grpId="0"/>
      <p:bldP spid="15393" grpId="0" animBg="1"/>
      <p:bldP spid="15394" grpId="0" animBg="1"/>
      <p:bldP spid="15395" grpId="0" animBg="1"/>
      <p:bldP spid="15423" grpId="0"/>
      <p:bldP spid="88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178575"/>
            <a:ext cx="49311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Párhuzamos áramvezetők közötti erőhatás: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28596" y="595297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Tekintsünk két hosszú egymással párhuzamos egyenes vezetőt, amelyeken I</a:t>
            </a:r>
            <a:r>
              <a:rPr lang="hu-HU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hu-HU" dirty="0" smtClean="0">
                <a:latin typeface="Arial" pitchFamily="34" charset="0"/>
                <a:cs typeface="Arial" pitchFamily="34" charset="0"/>
              </a:rPr>
              <a:t> és I</a:t>
            </a:r>
            <a:r>
              <a:rPr lang="hu-HU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hu-HU" dirty="0" smtClean="0">
                <a:latin typeface="Arial" pitchFamily="34" charset="0"/>
                <a:cs typeface="Arial" pitchFamily="34" charset="0"/>
              </a:rPr>
              <a:t> áramok folynak.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28596" y="1190614"/>
            <a:ext cx="8286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Ekkor az I</a:t>
            </a:r>
            <a:r>
              <a:rPr kumimoji="0" lang="hu-HU" altLang="ja-JP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árammal átjárt vezető a másik helyén a vezetők síkjára merőleges és befele irányuló indukciót hoz létre, melynek nagysága: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Egyenes összekötő 26"/>
          <p:cNvCxnSpPr/>
          <p:nvPr/>
        </p:nvCxnSpPr>
        <p:spPr>
          <a:xfrm rot="5400000">
            <a:off x="393671" y="3821119"/>
            <a:ext cx="17859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 rot="5400000">
            <a:off x="1179489" y="3821119"/>
            <a:ext cx="17859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/>
          <p:nvPr/>
        </p:nvCxnSpPr>
        <p:spPr>
          <a:xfrm rot="5400000" flipH="1" flipV="1">
            <a:off x="786580" y="4142590"/>
            <a:ext cx="57150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églalap 32"/>
          <p:cNvSpPr/>
          <p:nvPr/>
        </p:nvSpPr>
        <p:spPr>
          <a:xfrm>
            <a:off x="750616" y="385763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I</a:t>
            </a:r>
            <a:r>
              <a:rPr lang="hu-HU" baseline="-25000" dirty="0" smtClean="0"/>
              <a:t>1</a:t>
            </a:r>
            <a:endParaRPr lang="hu-HU" dirty="0"/>
          </a:p>
        </p:txBody>
      </p:sp>
      <p:cxnSp>
        <p:nvCxnSpPr>
          <p:cNvPr id="34" name="Egyenes összekötő nyíllal 33"/>
          <p:cNvCxnSpPr/>
          <p:nvPr/>
        </p:nvCxnSpPr>
        <p:spPr>
          <a:xfrm rot="5400000" flipH="1" flipV="1">
            <a:off x="1929588" y="4142590"/>
            <a:ext cx="57150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églalap 34"/>
          <p:cNvSpPr/>
          <p:nvPr/>
        </p:nvSpPr>
        <p:spPr>
          <a:xfrm>
            <a:off x="2285984" y="4000508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I</a:t>
            </a:r>
            <a:r>
              <a:rPr lang="hu-HU" baseline="-25000" dirty="0" smtClean="0"/>
              <a:t>2</a:t>
            </a:r>
            <a:endParaRPr lang="hu-HU" dirty="0"/>
          </a:p>
        </p:txBody>
      </p:sp>
      <p:sp>
        <p:nvSpPr>
          <p:cNvPr id="36" name="Ellipszis 35"/>
          <p:cNvSpPr/>
          <p:nvPr/>
        </p:nvSpPr>
        <p:spPr>
          <a:xfrm>
            <a:off x="819654" y="3429004"/>
            <a:ext cx="928694" cy="21431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8" name="Egyenes összekötő nyíllal 37"/>
          <p:cNvCxnSpPr/>
          <p:nvPr/>
        </p:nvCxnSpPr>
        <p:spPr>
          <a:xfrm>
            <a:off x="1142976" y="3639616"/>
            <a:ext cx="285752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nyíllal 38"/>
          <p:cNvCxnSpPr/>
          <p:nvPr/>
        </p:nvCxnSpPr>
        <p:spPr>
          <a:xfrm flipH="1">
            <a:off x="1142976" y="3425302"/>
            <a:ext cx="285752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0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623184"/>
              </p:ext>
            </p:extLst>
          </p:nvPr>
        </p:nvGraphicFramePr>
        <p:xfrm>
          <a:off x="5572132" y="1928805"/>
          <a:ext cx="1682322" cy="812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Equation" r:id="rId3" imgW="990170" imgH="355446" progId="Equation.3">
                  <p:embed/>
                </p:oleObj>
              </mc:Choice>
              <mc:Fallback>
                <p:oleObj name="Equation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1928805"/>
                        <a:ext cx="1682322" cy="812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8"/>
          <p:cNvGraphicFramePr>
            <a:graphicFrameLocks noChangeAspect="1"/>
          </p:cNvGraphicFramePr>
          <p:nvPr/>
        </p:nvGraphicFramePr>
        <p:xfrm>
          <a:off x="1428728" y="2571748"/>
          <a:ext cx="223838" cy="282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Equation" r:id="rId5" imgW="152268" imgH="203024" progId="Equation.3">
                  <p:embed/>
                </p:oleObj>
              </mc:Choice>
              <mc:Fallback>
                <p:oleObj name="Equation" r:id="rId5" imgW="152268" imgH="203024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571748"/>
                        <a:ext cx="223838" cy="282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1643042" y="2571748"/>
            <a:ext cx="19288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merőlegesen befelé</a:t>
            </a:r>
            <a:endParaRPr kumimoji="0" lang="hu-HU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3714744" y="2786062"/>
            <a:ext cx="50006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A második áramjárta vezető az első mágneses terében van, ezért annak      hosszúságú szakaszára az alábbi erő hat: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1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09537"/>
              </p:ext>
            </p:extLst>
          </p:nvPr>
        </p:nvGraphicFramePr>
        <p:xfrm>
          <a:off x="6429388" y="3128626"/>
          <a:ext cx="16192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9" name="Equation" r:id="rId7" imgW="164957" imgH="253780" progId="Equation.3">
                  <p:embed/>
                </p:oleObj>
              </mc:Choice>
              <mc:Fallback>
                <p:oleObj name="Equation" r:id="rId7" imgW="164957" imgH="25378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3128626"/>
                        <a:ext cx="16192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Egyenes összekötő 50"/>
          <p:cNvCxnSpPr/>
          <p:nvPr/>
        </p:nvCxnSpPr>
        <p:spPr>
          <a:xfrm>
            <a:off x="2071670" y="3214690"/>
            <a:ext cx="71438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gyenes összekötő 53"/>
          <p:cNvCxnSpPr/>
          <p:nvPr/>
        </p:nvCxnSpPr>
        <p:spPr>
          <a:xfrm>
            <a:off x="2071670" y="4572012"/>
            <a:ext cx="714380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gyenes összekötő nyíllal 57"/>
          <p:cNvCxnSpPr/>
          <p:nvPr/>
        </p:nvCxnSpPr>
        <p:spPr>
          <a:xfrm rot="5400000">
            <a:off x="2035951" y="3893351"/>
            <a:ext cx="1357322" cy="1588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41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066922"/>
              </p:ext>
            </p:extLst>
          </p:nvPr>
        </p:nvGraphicFramePr>
        <p:xfrm>
          <a:off x="4716015" y="4110028"/>
          <a:ext cx="2984093" cy="857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Equation" r:id="rId9" imgW="1346040" imgH="393480" progId="Equation.3">
                  <p:embed/>
                </p:oleObj>
              </mc:Choice>
              <mc:Fallback>
                <p:oleObj name="Equation" r:id="rId9" imgW="1346040" imgH="39348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5" y="4110028"/>
                        <a:ext cx="2984093" cy="857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60597"/>
              </p:ext>
            </p:extLst>
          </p:nvPr>
        </p:nvGraphicFramePr>
        <p:xfrm>
          <a:off x="2786050" y="3697226"/>
          <a:ext cx="273782" cy="42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1" name="Equation" r:id="rId11" imgW="114120" imgH="177480" progId="Equation.3">
                  <p:embed/>
                </p:oleObj>
              </mc:Choice>
              <mc:Fallback>
                <p:oleObj name="Equation" r:id="rId11" imgW="114120" imgH="17748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3697226"/>
                        <a:ext cx="273782" cy="425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33" grpId="0"/>
      <p:bldP spid="35" grpId="0"/>
      <p:bldP spid="36" grpId="0" animBg="1"/>
      <p:bldP spid="16409" grpId="0"/>
      <p:bldP spid="164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71472" y="285732"/>
            <a:ext cx="8001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Belátható (akár a </a:t>
            </a:r>
            <a:r>
              <a:rPr lang="hu-HU" dirty="0" err="1" smtClean="0">
                <a:latin typeface="Arial" pitchFamily="34" charset="0"/>
                <a:cs typeface="Arial" pitchFamily="34" charset="0"/>
              </a:rPr>
              <a:t>jobbkéz</a:t>
            </a:r>
            <a:r>
              <a:rPr lang="hu-HU" dirty="0" smtClean="0">
                <a:latin typeface="Arial" pitchFamily="34" charset="0"/>
                <a:cs typeface="Arial" pitchFamily="34" charset="0"/>
              </a:rPr>
              <a:t> szabály segítségével is), hogy az azonos irányú áramokkal átjárt vezetők vonzzák, a különböző irányú áramokkal átjártak pedig taszítják egymást: 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Csoportba foglalás 1"/>
          <p:cNvGrpSpPr/>
          <p:nvPr/>
        </p:nvGrpSpPr>
        <p:grpSpPr>
          <a:xfrm>
            <a:off x="1214414" y="1571616"/>
            <a:ext cx="5786438" cy="3416300"/>
            <a:chOff x="1214414" y="1571616"/>
            <a:chExt cx="5786438" cy="3416300"/>
          </a:xfrm>
        </p:grpSpPr>
        <p:grpSp>
          <p:nvGrpSpPr>
            <p:cNvPr id="17410" name="Group 2"/>
            <p:cNvGrpSpPr>
              <a:grpSpLocks/>
            </p:cNvGrpSpPr>
            <p:nvPr/>
          </p:nvGrpSpPr>
          <p:grpSpPr bwMode="auto">
            <a:xfrm>
              <a:off x="1285852" y="1571616"/>
              <a:ext cx="5715000" cy="3416300"/>
              <a:chOff x="1598" y="10598"/>
              <a:chExt cx="9000" cy="5380"/>
            </a:xfrm>
          </p:grpSpPr>
          <p:sp>
            <p:nvSpPr>
              <p:cNvPr id="17411" name="AutoShape 3"/>
              <p:cNvSpPr>
                <a:spLocks noChangeAspect="1" noChangeArrowheads="1"/>
              </p:cNvSpPr>
              <p:nvPr/>
            </p:nvSpPr>
            <p:spPr bwMode="auto">
              <a:xfrm>
                <a:off x="1598" y="10598"/>
                <a:ext cx="9000" cy="5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2" name="Freeform 4"/>
              <p:cNvSpPr>
                <a:spLocks/>
              </p:cNvSpPr>
              <p:nvPr/>
            </p:nvSpPr>
            <p:spPr bwMode="auto">
              <a:xfrm>
                <a:off x="2318" y="10988"/>
                <a:ext cx="570" cy="3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0" y="1800"/>
                  </a:cxn>
                  <a:cxn ang="0">
                    <a:pos x="180" y="3960"/>
                  </a:cxn>
                </a:cxnLst>
                <a:rect l="0" t="0" r="r" b="b"/>
                <a:pathLst>
                  <a:path w="570" h="3960">
                    <a:moveTo>
                      <a:pt x="0" y="0"/>
                    </a:moveTo>
                    <a:cubicBezTo>
                      <a:pt x="255" y="570"/>
                      <a:pt x="510" y="1140"/>
                      <a:pt x="540" y="1800"/>
                    </a:cubicBezTo>
                    <a:cubicBezTo>
                      <a:pt x="570" y="2460"/>
                      <a:pt x="375" y="3210"/>
                      <a:pt x="180" y="396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3" name="Freeform 5"/>
              <p:cNvSpPr>
                <a:spLocks/>
              </p:cNvSpPr>
              <p:nvPr/>
            </p:nvSpPr>
            <p:spPr bwMode="auto">
              <a:xfrm flipH="1">
                <a:off x="3578" y="10988"/>
                <a:ext cx="570" cy="3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0" y="1800"/>
                  </a:cxn>
                  <a:cxn ang="0">
                    <a:pos x="180" y="3960"/>
                  </a:cxn>
                </a:cxnLst>
                <a:rect l="0" t="0" r="r" b="b"/>
                <a:pathLst>
                  <a:path w="570" h="3960">
                    <a:moveTo>
                      <a:pt x="0" y="0"/>
                    </a:moveTo>
                    <a:cubicBezTo>
                      <a:pt x="255" y="570"/>
                      <a:pt x="510" y="1140"/>
                      <a:pt x="540" y="1800"/>
                    </a:cubicBezTo>
                    <a:cubicBezTo>
                      <a:pt x="570" y="2460"/>
                      <a:pt x="375" y="3210"/>
                      <a:pt x="180" y="396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4" name="Freeform 6"/>
              <p:cNvSpPr>
                <a:spLocks/>
              </p:cNvSpPr>
              <p:nvPr/>
            </p:nvSpPr>
            <p:spPr bwMode="auto">
              <a:xfrm flipH="1">
                <a:off x="7538" y="10988"/>
                <a:ext cx="570" cy="3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0" y="1800"/>
                  </a:cxn>
                  <a:cxn ang="0">
                    <a:pos x="180" y="3960"/>
                  </a:cxn>
                </a:cxnLst>
                <a:rect l="0" t="0" r="r" b="b"/>
                <a:pathLst>
                  <a:path w="570" h="3960">
                    <a:moveTo>
                      <a:pt x="0" y="0"/>
                    </a:moveTo>
                    <a:cubicBezTo>
                      <a:pt x="255" y="570"/>
                      <a:pt x="510" y="1140"/>
                      <a:pt x="540" y="1800"/>
                    </a:cubicBezTo>
                    <a:cubicBezTo>
                      <a:pt x="570" y="2460"/>
                      <a:pt x="375" y="3210"/>
                      <a:pt x="180" y="396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5" name="Freeform 7"/>
              <p:cNvSpPr>
                <a:spLocks/>
              </p:cNvSpPr>
              <p:nvPr/>
            </p:nvSpPr>
            <p:spPr bwMode="auto">
              <a:xfrm>
                <a:off x="8798" y="10988"/>
                <a:ext cx="570" cy="3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0" y="1800"/>
                  </a:cxn>
                  <a:cxn ang="0">
                    <a:pos x="180" y="3960"/>
                  </a:cxn>
                </a:cxnLst>
                <a:rect l="0" t="0" r="r" b="b"/>
                <a:pathLst>
                  <a:path w="570" h="3960">
                    <a:moveTo>
                      <a:pt x="0" y="0"/>
                    </a:moveTo>
                    <a:cubicBezTo>
                      <a:pt x="255" y="570"/>
                      <a:pt x="510" y="1140"/>
                      <a:pt x="540" y="1800"/>
                    </a:cubicBezTo>
                    <a:cubicBezTo>
                      <a:pt x="570" y="2460"/>
                      <a:pt x="375" y="3210"/>
                      <a:pt x="180" y="396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16" name="Line 8"/>
              <p:cNvSpPr>
                <a:spLocks noChangeShapeType="1"/>
              </p:cNvSpPr>
              <p:nvPr/>
            </p:nvSpPr>
            <p:spPr bwMode="auto">
              <a:xfrm rot="300000" flipH="1">
                <a:off x="3578" y="12846"/>
                <a:ext cx="833" cy="72"/>
              </a:xfrm>
              <a:prstGeom prst="line">
                <a:avLst/>
              </a:prstGeom>
              <a:noFill/>
              <a:ln w="38100">
                <a:solidFill>
                  <a:schemeClr val="tx2">
                    <a:lumMod val="60000"/>
                    <a:lumOff val="40000"/>
                  </a:schemeClr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23" name="Line 15"/>
              <p:cNvSpPr>
                <a:spLocks noChangeShapeType="1"/>
              </p:cNvSpPr>
              <p:nvPr/>
            </p:nvSpPr>
            <p:spPr bwMode="auto">
              <a:xfrm rot="20940000" flipV="1">
                <a:off x="3547" y="12517"/>
                <a:ext cx="136" cy="66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 rot="20940000" flipV="1">
              <a:off x="2039511" y="2790427"/>
              <a:ext cx="86189" cy="42000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 rot="21300000">
              <a:off x="1572591" y="3023327"/>
              <a:ext cx="528650" cy="45719"/>
            </a:xfrm>
            <a:prstGeom prst="line">
              <a:avLst/>
            </a:prstGeom>
            <a:noFill/>
            <a:ln w="381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1714480" y="2643186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I</a:t>
              </a:r>
              <a:r>
                <a:rPr lang="hu-HU" baseline="-25000" dirty="0" smtClean="0"/>
                <a:t>1</a:t>
              </a:r>
              <a:endParaRPr lang="hu-HU" dirty="0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2571736" y="2643186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I</a:t>
              </a:r>
              <a:r>
                <a:rPr lang="hu-HU" baseline="-25000" dirty="0" smtClean="0"/>
                <a:t>2</a:t>
              </a:r>
              <a:endParaRPr lang="hu-HU" dirty="0"/>
            </a:p>
          </p:txBody>
        </p:sp>
        <p:sp>
          <p:nvSpPr>
            <p:cNvPr id="37" name="Téglalap 36"/>
            <p:cNvSpPr/>
            <p:nvPr/>
          </p:nvSpPr>
          <p:spPr>
            <a:xfrm>
              <a:off x="1214414" y="2857500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F</a:t>
              </a:r>
              <a:endParaRPr lang="hu-HU" dirty="0"/>
            </a:p>
          </p:txBody>
        </p:sp>
        <p:sp>
          <p:nvSpPr>
            <p:cNvPr id="38" name="Téglalap 37"/>
            <p:cNvSpPr/>
            <p:nvPr/>
          </p:nvSpPr>
          <p:spPr>
            <a:xfrm>
              <a:off x="3143240" y="2857500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F</a:t>
              </a:r>
              <a:endParaRPr lang="hu-HU" dirty="0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20940000" flipV="1">
              <a:off x="5039879" y="2719007"/>
              <a:ext cx="86360" cy="41973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0" name="Line 15"/>
            <p:cNvSpPr>
              <a:spLocks noChangeShapeType="1"/>
            </p:cNvSpPr>
            <p:nvPr/>
          </p:nvSpPr>
          <p:spPr bwMode="auto">
            <a:xfrm rot="660000">
              <a:off x="6165953" y="2790445"/>
              <a:ext cx="86360" cy="41973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1" name="Line 8"/>
            <p:cNvSpPr>
              <a:spLocks noChangeShapeType="1"/>
            </p:cNvSpPr>
            <p:nvPr/>
          </p:nvSpPr>
          <p:spPr bwMode="auto">
            <a:xfrm rot="300000" flipH="1">
              <a:off x="5064585" y="2955604"/>
              <a:ext cx="528955" cy="45720"/>
            </a:xfrm>
            <a:prstGeom prst="line">
              <a:avLst/>
            </a:prstGeom>
            <a:noFill/>
            <a:ln w="381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2" name="Line 8"/>
            <p:cNvSpPr>
              <a:spLocks noChangeShapeType="1"/>
            </p:cNvSpPr>
            <p:nvPr/>
          </p:nvSpPr>
          <p:spPr bwMode="auto">
            <a:xfrm rot="21300000">
              <a:off x="5715995" y="2951889"/>
              <a:ext cx="528650" cy="45719"/>
            </a:xfrm>
            <a:prstGeom prst="line">
              <a:avLst/>
            </a:prstGeom>
            <a:noFill/>
            <a:ln w="381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3" name="Téglalap 42"/>
            <p:cNvSpPr/>
            <p:nvPr/>
          </p:nvSpPr>
          <p:spPr>
            <a:xfrm>
              <a:off x="4643438" y="2786062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I</a:t>
              </a:r>
              <a:r>
                <a:rPr lang="hu-HU" baseline="-25000" dirty="0" smtClean="0"/>
                <a:t>1</a:t>
              </a:r>
              <a:endParaRPr lang="hu-HU" dirty="0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6286512" y="2786062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I</a:t>
              </a:r>
              <a:r>
                <a:rPr lang="hu-HU" baseline="-25000" dirty="0" smtClean="0"/>
                <a:t>2</a:t>
              </a:r>
              <a:endParaRPr lang="hu-HU" dirty="0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5214942" y="2643186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F</a:t>
              </a:r>
              <a:endParaRPr lang="hu-HU" dirty="0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5786446" y="2643186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F</a:t>
              </a:r>
              <a:endParaRPr lang="hu-H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142856"/>
            <a:ext cx="51395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ja-JP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Áramjárta k</a:t>
            </a: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eretre ható forgatónyomaték</a:t>
            </a: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1928794" y="1357302"/>
            <a:ext cx="519726" cy="40731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</a:t>
            </a:r>
            <a:r>
              <a:rPr lang="hu-HU" baseline="-25000" dirty="0" err="1" smtClean="0">
                <a:latin typeface="Calibri" pitchFamily="34" charset="0"/>
              </a:rPr>
              <a:t>b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4732865" y="4115444"/>
            <a:ext cx="781755" cy="35753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5067800" y="1428646"/>
            <a:ext cx="519726" cy="5430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</a:t>
            </a:r>
            <a:r>
              <a:rPr kumimoji="0" lang="hu-HU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5643829" y="4071695"/>
            <a:ext cx="469197" cy="40430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-F</a:t>
            </a:r>
            <a:r>
              <a:rPr kumimoji="0" lang="hu-HU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857224" y="3714756"/>
            <a:ext cx="519726" cy="5430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-F</a:t>
            </a:r>
            <a:r>
              <a:rPr lang="hu-HU" baseline="-25000" dirty="0" err="1" smtClean="0">
                <a:latin typeface="Calibri" pitchFamily="34" charset="0"/>
              </a:rPr>
              <a:t>a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1714480" y="4000508"/>
            <a:ext cx="519726" cy="5430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-F</a:t>
            </a:r>
            <a:r>
              <a:rPr lang="hu-HU" baseline="-25000" dirty="0" err="1" smtClean="0">
                <a:latin typeface="Calibri" pitchFamily="34" charset="0"/>
              </a:rPr>
              <a:t>b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2643174" y="2000244"/>
            <a:ext cx="519726" cy="5430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</a:t>
            </a:r>
            <a:r>
              <a:rPr lang="hu-HU" baseline="-25000" dirty="0" smtClean="0">
                <a:latin typeface="Calibri" pitchFamily="34" charset="0"/>
              </a:rPr>
              <a:t>a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83" name="Line 51"/>
          <p:cNvSpPr>
            <a:spLocks noChangeShapeType="1"/>
          </p:cNvSpPr>
          <p:nvPr/>
        </p:nvSpPr>
        <p:spPr bwMode="auto">
          <a:xfrm>
            <a:off x="4670787" y="2145226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84" name="Line 52"/>
          <p:cNvSpPr>
            <a:spLocks noChangeShapeType="1"/>
          </p:cNvSpPr>
          <p:nvPr/>
        </p:nvSpPr>
        <p:spPr bwMode="auto">
          <a:xfrm>
            <a:off x="4670787" y="2416772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85" name="Line 53"/>
          <p:cNvSpPr>
            <a:spLocks noChangeShapeType="1"/>
          </p:cNvSpPr>
          <p:nvPr/>
        </p:nvSpPr>
        <p:spPr bwMode="auto">
          <a:xfrm>
            <a:off x="4670787" y="2688318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86" name="Line 54"/>
          <p:cNvSpPr>
            <a:spLocks noChangeShapeType="1"/>
          </p:cNvSpPr>
          <p:nvPr/>
        </p:nvSpPr>
        <p:spPr bwMode="auto">
          <a:xfrm>
            <a:off x="4670787" y="2959864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87" name="Line 55"/>
          <p:cNvSpPr>
            <a:spLocks noChangeShapeType="1"/>
          </p:cNvSpPr>
          <p:nvPr/>
        </p:nvSpPr>
        <p:spPr bwMode="auto">
          <a:xfrm>
            <a:off x="4670787" y="3231410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88" name="Line 56"/>
          <p:cNvSpPr>
            <a:spLocks noChangeShapeType="1"/>
          </p:cNvSpPr>
          <p:nvPr/>
        </p:nvSpPr>
        <p:spPr bwMode="auto">
          <a:xfrm>
            <a:off x="4670787" y="3502957"/>
            <a:ext cx="2078904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97" name="Line 65"/>
          <p:cNvSpPr>
            <a:spLocks noChangeShapeType="1"/>
          </p:cNvSpPr>
          <p:nvPr/>
        </p:nvSpPr>
        <p:spPr bwMode="auto">
          <a:xfrm flipH="1">
            <a:off x="1142976" y="3286128"/>
            <a:ext cx="1299315" cy="407319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498" name="Line 66"/>
          <p:cNvSpPr>
            <a:spLocks noChangeShapeType="1"/>
          </p:cNvSpPr>
          <p:nvPr/>
        </p:nvSpPr>
        <p:spPr bwMode="auto">
          <a:xfrm flipV="1">
            <a:off x="1428728" y="2285996"/>
            <a:ext cx="1169384" cy="271546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03" name="Line 71"/>
          <p:cNvSpPr>
            <a:spLocks noChangeShapeType="1"/>
          </p:cNvSpPr>
          <p:nvPr/>
        </p:nvSpPr>
        <p:spPr bwMode="auto">
          <a:xfrm flipV="1">
            <a:off x="1785918" y="1500178"/>
            <a:ext cx="0" cy="950412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05" name="Line 73"/>
          <p:cNvSpPr>
            <a:spLocks noChangeShapeType="1"/>
          </p:cNvSpPr>
          <p:nvPr/>
        </p:nvSpPr>
        <p:spPr bwMode="auto">
          <a:xfrm rot="21360000" flipV="1">
            <a:off x="5038204" y="1786936"/>
            <a:ext cx="71462" cy="1071853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06" name="Line 74"/>
          <p:cNvSpPr>
            <a:spLocks noChangeShapeType="1"/>
          </p:cNvSpPr>
          <p:nvPr/>
        </p:nvSpPr>
        <p:spPr bwMode="auto">
          <a:xfrm>
            <a:off x="5060581" y="2824091"/>
            <a:ext cx="649658" cy="271546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07" name="Line 75"/>
          <p:cNvSpPr>
            <a:spLocks noChangeShapeType="1"/>
          </p:cNvSpPr>
          <p:nvPr/>
        </p:nvSpPr>
        <p:spPr bwMode="auto">
          <a:xfrm>
            <a:off x="5710239" y="3095637"/>
            <a:ext cx="0" cy="1086185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09" name="Line 77"/>
          <p:cNvSpPr>
            <a:spLocks noChangeShapeType="1"/>
          </p:cNvSpPr>
          <p:nvPr/>
        </p:nvSpPr>
        <p:spPr bwMode="auto">
          <a:xfrm>
            <a:off x="5060581" y="2824091"/>
            <a:ext cx="0" cy="95041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10" name="Line 78"/>
          <p:cNvSpPr>
            <a:spLocks noChangeShapeType="1"/>
          </p:cNvSpPr>
          <p:nvPr/>
        </p:nvSpPr>
        <p:spPr bwMode="auto">
          <a:xfrm>
            <a:off x="5060581" y="3774503"/>
            <a:ext cx="64965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11" name="Arc 79"/>
          <p:cNvSpPr>
            <a:spLocks/>
          </p:cNvSpPr>
          <p:nvPr/>
        </p:nvSpPr>
        <p:spPr bwMode="auto">
          <a:xfrm>
            <a:off x="5591857" y="2566122"/>
            <a:ext cx="259863" cy="396005"/>
          </a:xfrm>
          <a:custGeom>
            <a:avLst/>
            <a:gdLst>
              <a:gd name="G0" fmla="+- 0 0 0"/>
              <a:gd name="G1" fmla="+- 20971 0 0"/>
              <a:gd name="G2" fmla="+- 21600 0 0"/>
              <a:gd name="T0" fmla="*/ 5173 w 21600"/>
              <a:gd name="T1" fmla="*/ 0 h 20971"/>
              <a:gd name="T2" fmla="*/ 21600 w 21600"/>
              <a:gd name="T3" fmla="*/ 20971 h 20971"/>
              <a:gd name="T4" fmla="*/ 0 w 21600"/>
              <a:gd name="T5" fmla="*/ 20971 h 20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971" fill="none" extrusionOk="0">
                <a:moveTo>
                  <a:pt x="5173" y="-1"/>
                </a:moveTo>
                <a:cubicBezTo>
                  <a:pt x="14820" y="2379"/>
                  <a:pt x="21600" y="11034"/>
                  <a:pt x="21600" y="20971"/>
                </a:cubicBezTo>
              </a:path>
              <a:path w="21600" h="20971" stroke="0" extrusionOk="0">
                <a:moveTo>
                  <a:pt x="5173" y="-1"/>
                </a:moveTo>
                <a:cubicBezTo>
                  <a:pt x="14820" y="2379"/>
                  <a:pt x="21600" y="11034"/>
                  <a:pt x="21600" y="20971"/>
                </a:cubicBezTo>
                <a:lnTo>
                  <a:pt x="0" y="20971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12" name="Arc 80"/>
          <p:cNvSpPr>
            <a:spLocks/>
          </p:cNvSpPr>
          <p:nvPr/>
        </p:nvSpPr>
        <p:spPr bwMode="auto">
          <a:xfrm flipV="1">
            <a:off x="5060581" y="2959864"/>
            <a:ext cx="259863" cy="20215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514" name="Text Box 82"/>
          <p:cNvSpPr txBox="1">
            <a:spLocks noChangeArrowheads="1"/>
          </p:cNvSpPr>
          <p:nvPr/>
        </p:nvSpPr>
        <p:spPr bwMode="auto">
          <a:xfrm>
            <a:off x="5565871" y="2632500"/>
            <a:ext cx="534885" cy="34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φ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15" name="Text Box 83"/>
          <p:cNvSpPr txBox="1">
            <a:spLocks noChangeArrowheads="1"/>
          </p:cNvSpPr>
          <p:nvPr/>
        </p:nvSpPr>
        <p:spPr bwMode="auto">
          <a:xfrm>
            <a:off x="4984788" y="2836160"/>
            <a:ext cx="534885" cy="34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φ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19" name="Text Box 87"/>
          <p:cNvSpPr txBox="1">
            <a:spLocks noChangeArrowheads="1"/>
          </p:cNvSpPr>
          <p:nvPr/>
        </p:nvSpPr>
        <p:spPr bwMode="auto">
          <a:xfrm>
            <a:off x="5272803" y="2953830"/>
            <a:ext cx="534885" cy="34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Line 71"/>
          <p:cNvSpPr>
            <a:spLocks noChangeShapeType="1"/>
          </p:cNvSpPr>
          <p:nvPr/>
        </p:nvSpPr>
        <p:spPr bwMode="auto">
          <a:xfrm>
            <a:off x="1714480" y="3071814"/>
            <a:ext cx="0" cy="950411"/>
          </a:xfrm>
          <a:prstGeom prst="lin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cxnSp>
        <p:nvCxnSpPr>
          <p:cNvPr id="56" name="Egyenes összekötő nyíllal 55"/>
          <p:cNvCxnSpPr/>
          <p:nvPr/>
        </p:nvCxnSpPr>
        <p:spPr>
          <a:xfrm rot="5400000" flipH="1" flipV="1">
            <a:off x="5139406" y="2139670"/>
            <a:ext cx="1096556" cy="531952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6000760" y="1643054"/>
          <a:ext cx="24447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5" name="Equation" r:id="rId3" imgW="139579" imgH="177646" progId="Equation.3">
                  <p:embed/>
                </p:oleObj>
              </mc:Choice>
              <mc:Fallback>
                <p:oleObj name="Equation" r:id="rId3" imgW="139579" imgH="177646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1643054"/>
                        <a:ext cx="244475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357950" y="2643186"/>
          <a:ext cx="285752" cy="360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6" name="Equation" r:id="rId5" imgW="152268" imgH="203024" progId="Equation.3">
                  <p:embed/>
                </p:oleObj>
              </mc:Choice>
              <mc:Fallback>
                <p:oleObj name="Equation" r:id="rId5" imgW="152268" imgH="203024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2643186"/>
                        <a:ext cx="285752" cy="3607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" name="Csoportba foglalás 69"/>
          <p:cNvGrpSpPr/>
          <p:nvPr/>
        </p:nvGrpSpPr>
        <p:grpSpPr>
          <a:xfrm>
            <a:off x="642910" y="1873680"/>
            <a:ext cx="3118356" cy="2391114"/>
            <a:chOff x="642910" y="1873680"/>
            <a:chExt cx="3118356" cy="2391114"/>
          </a:xfrm>
        </p:grpSpPr>
        <p:sp>
          <p:nvSpPr>
            <p:cNvPr id="18470" name="Text Box 38"/>
            <p:cNvSpPr txBox="1">
              <a:spLocks noChangeArrowheads="1"/>
            </p:cNvSpPr>
            <p:nvPr/>
          </p:nvSpPr>
          <p:spPr bwMode="auto">
            <a:xfrm>
              <a:off x="3214832" y="3857475"/>
              <a:ext cx="389795" cy="407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642910" y="2145226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642910" y="2416772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642910" y="2688318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0" name="Line 48"/>
            <p:cNvSpPr>
              <a:spLocks noChangeShapeType="1"/>
            </p:cNvSpPr>
            <p:nvPr/>
          </p:nvSpPr>
          <p:spPr bwMode="auto">
            <a:xfrm>
              <a:off x="642910" y="2959864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1" name="Line 49"/>
            <p:cNvSpPr>
              <a:spLocks noChangeShapeType="1"/>
            </p:cNvSpPr>
            <p:nvPr/>
          </p:nvSpPr>
          <p:spPr bwMode="auto">
            <a:xfrm>
              <a:off x="642910" y="3231410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2" name="Line 50"/>
            <p:cNvSpPr>
              <a:spLocks noChangeShapeType="1"/>
            </p:cNvSpPr>
            <p:nvPr/>
          </p:nvSpPr>
          <p:spPr bwMode="auto">
            <a:xfrm>
              <a:off x="642910" y="3502957"/>
              <a:ext cx="3118356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>
              <a:off x="2072157" y="2688318"/>
              <a:ext cx="389795" cy="27154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2461951" y="2959864"/>
              <a:ext cx="0" cy="6788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4" name="Line 62"/>
            <p:cNvSpPr>
              <a:spLocks noChangeShapeType="1"/>
            </p:cNvSpPr>
            <p:nvPr/>
          </p:nvSpPr>
          <p:spPr bwMode="auto">
            <a:xfrm>
              <a:off x="1422499" y="2145226"/>
              <a:ext cx="0" cy="6788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5" name="Line 63"/>
            <p:cNvSpPr>
              <a:spLocks noChangeShapeType="1"/>
            </p:cNvSpPr>
            <p:nvPr/>
          </p:nvSpPr>
          <p:spPr bwMode="auto">
            <a:xfrm>
              <a:off x="1422499" y="2824091"/>
              <a:ext cx="1039452" cy="8146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 flipV="1">
              <a:off x="1292568" y="2280999"/>
              <a:ext cx="0" cy="5430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9" name="Line 67"/>
            <p:cNvSpPr>
              <a:spLocks noChangeShapeType="1"/>
            </p:cNvSpPr>
            <p:nvPr/>
          </p:nvSpPr>
          <p:spPr bwMode="auto">
            <a:xfrm>
              <a:off x="2332020" y="3240462"/>
              <a:ext cx="1039452" cy="6788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1422499" y="2145226"/>
              <a:ext cx="519726" cy="40731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 flipV="1">
              <a:off x="1942225" y="1873680"/>
              <a:ext cx="0" cy="6788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>
              <a:off x="2072157" y="1873680"/>
              <a:ext cx="0" cy="8146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516" name="Text Box 84"/>
            <p:cNvSpPr txBox="1">
              <a:spLocks noChangeArrowheads="1"/>
            </p:cNvSpPr>
            <p:nvPr/>
          </p:nvSpPr>
          <p:spPr bwMode="auto">
            <a:xfrm>
              <a:off x="1034870" y="2408475"/>
              <a:ext cx="534885" cy="343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31747" name="Object 3"/>
            <p:cNvGraphicFramePr>
              <a:graphicFrameLocks noChangeAspect="1"/>
            </p:cNvGraphicFramePr>
            <p:nvPr/>
          </p:nvGraphicFramePr>
          <p:xfrm>
            <a:off x="2943776" y="2655210"/>
            <a:ext cx="270902" cy="3419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47" name="Equation" r:id="rId7" imgW="152268" imgH="203024" progId="Equation.3">
                    <p:embed/>
                  </p:oleObj>
                </mc:Choice>
                <mc:Fallback>
                  <p:oleObj name="Equation" r:id="rId7" imgW="152268" imgH="203024" progId="Equation.3">
                    <p:embed/>
                    <p:pic>
                      <p:nvPicPr>
                        <p:cNvPr id="0" name="Picture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43776" y="2655210"/>
                          <a:ext cx="270902" cy="3419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Téglalap 61"/>
            <p:cNvSpPr/>
            <p:nvPr/>
          </p:nvSpPr>
          <p:spPr>
            <a:xfrm>
              <a:off x="2443148" y="3000376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a</a:t>
              </a:r>
              <a:endParaRPr lang="hu-HU" dirty="0"/>
            </a:p>
          </p:txBody>
        </p:sp>
        <p:sp>
          <p:nvSpPr>
            <p:cNvPr id="63" name="Téglalap 62"/>
            <p:cNvSpPr/>
            <p:nvPr/>
          </p:nvSpPr>
          <p:spPr>
            <a:xfrm>
              <a:off x="1785918" y="2890838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 smtClean="0"/>
                <a:t>b</a:t>
              </a:r>
              <a:endParaRPr lang="hu-HU" dirty="0"/>
            </a:p>
          </p:txBody>
        </p:sp>
      </p:grp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42844" y="642922"/>
            <a:ext cx="79296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Helyezzünk el egy a és b oldalú téglalap alakkal leírható, I áram járta keretet homogén mágneses mezőben: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Téglalap 68"/>
          <p:cNvSpPr/>
          <p:nvPr/>
        </p:nvSpPr>
        <p:spPr>
          <a:xfrm>
            <a:off x="4429124" y="1214426"/>
            <a:ext cx="4000528" cy="4000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1" name="Téglalap 70"/>
          <p:cNvSpPr/>
          <p:nvPr/>
        </p:nvSpPr>
        <p:spPr>
          <a:xfrm>
            <a:off x="142844" y="1214426"/>
            <a:ext cx="4357718" cy="450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 smtClean="0"/>
              <a:t>n menet esetén: n menet esetén:</a:t>
            </a:r>
          </a:p>
          <a:p>
            <a:endParaRPr lang="hu-HU" dirty="0"/>
          </a:p>
        </p:txBody>
      </p:sp>
      <p:sp>
        <p:nvSpPr>
          <p:cNvPr id="72" name="Téglalap 71"/>
          <p:cNvSpPr/>
          <p:nvPr/>
        </p:nvSpPr>
        <p:spPr>
          <a:xfrm>
            <a:off x="214282" y="1285864"/>
            <a:ext cx="3859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 keret </a:t>
            </a:r>
            <a:r>
              <a:rPr lang="hu-HU" i="1" dirty="0" smtClean="0"/>
              <a:t>a</a:t>
            </a:r>
            <a:r>
              <a:rPr lang="hu-HU" dirty="0" smtClean="0"/>
              <a:t> hosszúságú oldalára ható erő:</a:t>
            </a:r>
            <a:endParaRPr lang="hu-HU" dirty="0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500166" y="1643054"/>
          <a:ext cx="882256" cy="37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8" name="Equation" r:id="rId8" imgW="545863" imgH="228501" progId="Equation.3">
                  <p:embed/>
                </p:oleObj>
              </mc:Choice>
              <mc:Fallback>
                <p:oleObj name="Equation" r:id="rId8" imgW="545863" imgH="228501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1643054"/>
                        <a:ext cx="882256" cy="3714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églalap 72"/>
          <p:cNvSpPr/>
          <p:nvPr/>
        </p:nvSpPr>
        <p:spPr>
          <a:xfrm>
            <a:off x="214282" y="192880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 smtClean="0"/>
              <a:t>az a oldalakra  ható erők párhuzamosak, a forgatónyomatékuk:</a:t>
            </a:r>
            <a:endParaRPr lang="hu-HU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285852" y="2571748"/>
          <a:ext cx="1589496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" name="Equation" r:id="rId10" imgW="850531" imgH="190417" progId="Equation.3">
                  <p:embed/>
                </p:oleObj>
              </mc:Choice>
              <mc:Fallback>
                <p:oleObj name="Equation" r:id="rId10" imgW="850531" imgH="190417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2571748"/>
                        <a:ext cx="1589496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85852" y="3143252"/>
          <a:ext cx="1620030" cy="597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0" name="Equation" r:id="rId12" imgW="799753" imgH="291973" progId="Equation.3">
                  <p:embed/>
                </p:oleObj>
              </mc:Choice>
              <mc:Fallback>
                <p:oleObj name="Equation" r:id="rId12" imgW="799753" imgH="291973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3143252"/>
                        <a:ext cx="1620030" cy="5978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29736"/>
              </p:ext>
            </p:extLst>
          </p:nvPr>
        </p:nvGraphicFramePr>
        <p:xfrm>
          <a:off x="1204913" y="3832225"/>
          <a:ext cx="16081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1" name="Equation" r:id="rId14" imgW="799920" imgH="203040" progId="Equation.3">
                  <p:embed/>
                </p:oleObj>
              </mc:Choice>
              <mc:Fallback>
                <p:oleObj name="Equation" r:id="rId14" imgW="799920" imgH="20304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832225"/>
                        <a:ext cx="160813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36150"/>
              </p:ext>
            </p:extLst>
          </p:nvPr>
        </p:nvGraphicFramePr>
        <p:xfrm>
          <a:off x="3631180" y="4873724"/>
          <a:ext cx="17637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2" name="Equation" r:id="rId16" imgW="799920" imgH="203040" progId="Equation.3">
                  <p:embed/>
                </p:oleObj>
              </mc:Choice>
              <mc:Fallback>
                <p:oleObj name="Equation" r:id="rId16" imgW="799920" imgH="20304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180" y="4873724"/>
                        <a:ext cx="176371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églalap 76"/>
          <p:cNvSpPr/>
          <p:nvPr/>
        </p:nvSpPr>
        <p:spPr>
          <a:xfrm>
            <a:off x="142844" y="4357698"/>
            <a:ext cx="5914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n menetű I áram által átjárt tekercsre ható forgatónyomaték: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2" grpId="0" animBg="1"/>
      <p:bldP spid="18474" grpId="0" animBg="1"/>
      <p:bldP spid="18475" grpId="0" animBg="1"/>
      <p:bldP spid="18476" grpId="0" animBg="1"/>
      <p:bldP spid="18497" grpId="0" animBg="1"/>
      <p:bldP spid="18498" grpId="0" animBg="1"/>
      <p:bldP spid="18503" grpId="0" animBg="1"/>
      <p:bldP spid="59" grpId="0" animBg="1"/>
      <p:bldP spid="31749" grpId="0"/>
      <p:bldP spid="69" grpId="0" animBg="1"/>
      <p:bldP spid="71" grpId="0" animBg="1"/>
      <p:bldP spid="72" grpId="0"/>
      <p:bldP spid="73" grpId="0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071538" y="214294"/>
            <a:ext cx="571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Mágneses mezőben mozgó töltésre ható erő: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48" name="Rectangle 56"/>
          <p:cNvSpPr>
            <a:spLocks noChangeArrowheads="1"/>
          </p:cNvSpPr>
          <p:nvPr/>
        </p:nvSpPr>
        <p:spPr bwMode="auto">
          <a:xfrm>
            <a:off x="642910" y="642922"/>
            <a:ext cx="80724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Tekintsünk egy Q töltéssel rendelkező pontszerű testet, ami v sebességgel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mozog  egy az ábra síkjára merőleges homogén B indukciójú mágneses mezőben: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9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01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03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05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07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09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11" name="Rectangle 1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13" name="Rectangle 1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500166" y="1779208"/>
            <a:ext cx="1676410" cy="2068898"/>
            <a:chOff x="1500166" y="1779208"/>
            <a:chExt cx="1676410" cy="2068898"/>
          </a:xfrm>
        </p:grpSpPr>
        <p:grpSp>
          <p:nvGrpSpPr>
            <p:cNvPr id="210" name="Csoportba foglalás 209"/>
            <p:cNvGrpSpPr/>
            <p:nvPr/>
          </p:nvGrpSpPr>
          <p:grpSpPr>
            <a:xfrm>
              <a:off x="1500166" y="2366959"/>
              <a:ext cx="1676410" cy="1481147"/>
              <a:chOff x="1500166" y="2366959"/>
              <a:chExt cx="1676410" cy="1481147"/>
            </a:xfrm>
          </p:grpSpPr>
          <p:grpSp>
            <p:nvGrpSpPr>
              <p:cNvPr id="182" name="Csoportba foglalás 181"/>
              <p:cNvGrpSpPr/>
              <p:nvPr/>
            </p:nvGrpSpPr>
            <p:grpSpPr>
              <a:xfrm>
                <a:off x="1500166" y="2366959"/>
                <a:ext cx="1676410" cy="585791"/>
                <a:chOff x="1500166" y="2366959"/>
                <a:chExt cx="1676410" cy="585791"/>
              </a:xfrm>
            </p:grpSpPr>
            <p:grpSp>
              <p:nvGrpSpPr>
                <p:cNvPr id="168" name="Csoportba foglalás 167"/>
                <p:cNvGrpSpPr/>
                <p:nvPr/>
              </p:nvGrpSpPr>
              <p:grpSpPr>
                <a:xfrm>
                  <a:off x="1500167" y="2366959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13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09" name="Egyenes összekötő 108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Egyenes összekötő 11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4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15" name="Egyenes összekötő 114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Egyenes összekötő 115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7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18" name="Egyenes összekötő 11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Egyenes összekötő 11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0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21" name="Egyenes összekötő 120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Egyenes összekötő 121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69" name="Csoportba foglalás 168"/>
                <p:cNvGrpSpPr/>
                <p:nvPr/>
              </p:nvGrpSpPr>
              <p:grpSpPr>
                <a:xfrm>
                  <a:off x="1500166" y="2809874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70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80" name="Egyenes összekötő 17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Egyenes összekötő 18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1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78" name="Egyenes összekötő 17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" name="Egyenes összekötő 17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2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76" name="Egyenes összekötő 17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Egyenes összekötő 17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3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74" name="Egyenes összekötő 17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Egyenes összekötő 17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183" name="Csoportba foglalás 182"/>
              <p:cNvGrpSpPr/>
              <p:nvPr/>
            </p:nvGrpSpPr>
            <p:grpSpPr>
              <a:xfrm>
                <a:off x="1500166" y="3262315"/>
                <a:ext cx="1676410" cy="585791"/>
                <a:chOff x="1500166" y="2366959"/>
                <a:chExt cx="1676410" cy="585791"/>
              </a:xfrm>
            </p:grpSpPr>
            <p:grpSp>
              <p:nvGrpSpPr>
                <p:cNvPr id="184" name="Csoportba foglalás 167"/>
                <p:cNvGrpSpPr/>
                <p:nvPr/>
              </p:nvGrpSpPr>
              <p:grpSpPr>
                <a:xfrm>
                  <a:off x="1500167" y="2366959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98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208" name="Egyenes összekötő 20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Egyenes összekötő 20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9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206" name="Egyenes összekötő 20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Egyenes összekötő 20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0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204" name="Egyenes összekötő 20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Egyenes összekötő 20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1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202" name="Egyenes összekötő 201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Egyenes összekötő 202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85" name="Csoportba foglalás 168"/>
                <p:cNvGrpSpPr/>
                <p:nvPr/>
              </p:nvGrpSpPr>
              <p:grpSpPr>
                <a:xfrm>
                  <a:off x="1500166" y="2809874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86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96" name="Egyenes összekötő 19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Egyenes összekötő 19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7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94" name="Egyenes összekötő 19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Egyenes összekötő 19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8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92" name="Egyenes összekötő 191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Egyenes összekötő 192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9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90" name="Egyenes összekötő 18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1" name="Egyenes összekötő 19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aphicFrame>
          <p:nvGraphicFramePr>
            <p:cNvPr id="33897" name="Object 10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9488262"/>
                </p:ext>
              </p:extLst>
            </p:nvPr>
          </p:nvGraphicFramePr>
          <p:xfrm>
            <a:off x="1857356" y="1779208"/>
            <a:ext cx="285752" cy="3607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5" name="Equation" r:id="rId3" imgW="152268" imgH="203024" progId="Equation.3">
                    <p:embed/>
                  </p:oleObj>
                </mc:Choice>
                <mc:Fallback>
                  <p:oleObj name="Equation" r:id="rId3" imgW="152268" imgH="203024" progId="Equation.3">
                    <p:embed/>
                    <p:pic>
                      <p:nvPicPr>
                        <p:cNvPr id="0" name="Picture 1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7356" y="1779208"/>
                          <a:ext cx="285752" cy="3607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" name="Ellipszis 211"/>
            <p:cNvSpPr/>
            <p:nvPr/>
          </p:nvSpPr>
          <p:spPr>
            <a:xfrm>
              <a:off x="2214546" y="31432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214" name="Egyenes összekötő nyíllal 213"/>
            <p:cNvCxnSpPr/>
            <p:nvPr/>
          </p:nvCxnSpPr>
          <p:spPr>
            <a:xfrm rot="180000" flipV="1">
              <a:off x="2285984" y="3162302"/>
              <a:ext cx="642942" cy="35719"/>
            </a:xfrm>
            <a:prstGeom prst="straightConnector1">
              <a:avLst/>
            </a:prstGeom>
            <a:ln w="38100">
              <a:solidFill>
                <a:schemeClr val="tx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914" name="Object 1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5142708"/>
                </p:ext>
              </p:extLst>
            </p:nvPr>
          </p:nvGraphicFramePr>
          <p:xfrm>
            <a:off x="2500298" y="2857500"/>
            <a:ext cx="271464" cy="3921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6" name="Equation" r:id="rId5" imgW="114151" imgH="164885" progId="Equation.3">
                    <p:embed/>
                  </p:oleObj>
                </mc:Choice>
                <mc:Fallback>
                  <p:oleObj name="Equation" r:id="rId5" imgW="114151" imgH="164885" progId="Equation.3">
                    <p:embed/>
                    <p:pic>
                      <p:nvPicPr>
                        <p:cNvPr id="0" name="Picture 1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0298" y="2857500"/>
                          <a:ext cx="271464" cy="3921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" name="Téglalap 234"/>
          <p:cNvSpPr/>
          <p:nvPr/>
        </p:nvSpPr>
        <p:spPr>
          <a:xfrm>
            <a:off x="3714744" y="1571616"/>
            <a:ext cx="4857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A pontszerű töltés mozgása áramot jelent az alábbiak szerint: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917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3916" name="Object 124"/>
          <p:cNvGraphicFramePr>
            <a:graphicFrameLocks noChangeAspect="1"/>
          </p:cNvGraphicFramePr>
          <p:nvPr/>
        </p:nvGraphicFramePr>
        <p:xfrm>
          <a:off x="5675313" y="2203450"/>
          <a:ext cx="175577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7" name="Equation" r:id="rId7" imgW="1091726" imgH="507780" progId="Equation.3">
                  <p:embed/>
                </p:oleObj>
              </mc:Choice>
              <mc:Fallback>
                <p:oleObj name="Equation" r:id="rId7" imgW="1091726" imgH="507780" progId="Equation.3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2203450"/>
                        <a:ext cx="1755775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21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3920" name="Object 128"/>
          <p:cNvGraphicFramePr>
            <a:graphicFrameLocks noChangeAspect="1"/>
          </p:cNvGraphicFramePr>
          <p:nvPr/>
        </p:nvGraphicFramePr>
        <p:xfrm>
          <a:off x="6143636" y="3143252"/>
          <a:ext cx="10382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8" name="Equation" r:id="rId9" imgW="558558" imgH="177723" progId="Equation.3">
                  <p:embed/>
                </p:oleObj>
              </mc:Choice>
              <mc:Fallback>
                <p:oleObj name="Equation" r:id="rId9" imgW="558558" imgH="177723" progId="Equation.3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6" y="3143252"/>
                        <a:ext cx="10382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" name="Téglalap 241"/>
          <p:cNvSpPr/>
          <p:nvPr/>
        </p:nvSpPr>
        <p:spPr>
          <a:xfrm>
            <a:off x="4000496" y="3143252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átalakítással: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Téglalap 242"/>
          <p:cNvSpPr/>
          <p:nvPr/>
        </p:nvSpPr>
        <p:spPr>
          <a:xfrm>
            <a:off x="3714744" y="3786194"/>
            <a:ext cx="504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mivel s és v is vektor, és egyirányúak is, ezért: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923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25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27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29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31" name="Rectangle 1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32" name="Rectangle 140"/>
          <p:cNvSpPr>
            <a:spLocks noChangeArrowheads="1"/>
          </p:cNvSpPr>
          <p:nvPr/>
        </p:nvSpPr>
        <p:spPr bwMode="auto">
          <a:xfrm>
            <a:off x="0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934" name="Rectangle 1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36" name="Rectangle 1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37" name="Rectangle 145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939" name="Rectangle 1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40" name="Rectangle 148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942" name="Rectangle 1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943" name="Rectangle 151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" name="Object 150"/>
          <p:cNvGraphicFramePr>
            <a:graphicFrameLocks noChangeAspect="1"/>
          </p:cNvGraphicFramePr>
          <p:nvPr/>
        </p:nvGraphicFramePr>
        <p:xfrm>
          <a:off x="5429256" y="4357698"/>
          <a:ext cx="1285880" cy="385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9" name="Equation" r:id="rId11" imgW="571004" imgH="177646" progId="Equation.3">
                  <p:embed/>
                </p:oleObj>
              </mc:Choice>
              <mc:Fallback>
                <p:oleObj name="Equation" r:id="rId11" imgW="571004" imgH="177646" progId="Equation.3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4357698"/>
                        <a:ext cx="1285880" cy="385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48" grpId="0"/>
      <p:bldP spid="235" grpId="0"/>
      <p:bldP spid="242" grpId="0"/>
      <p:bldP spid="2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642910" y="357170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mindkét oldalt jobbról vektoriálisan szorozzuk           </a:t>
            </a:r>
            <a:r>
              <a:rPr lang="hu-HU" dirty="0" err="1" smtClean="0"/>
              <a:t>-vel</a:t>
            </a:r>
            <a:r>
              <a:rPr lang="hu-HU" dirty="0" smtClean="0"/>
              <a:t>:</a:t>
            </a:r>
            <a:endParaRPr lang="hu-HU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5143504" y="285732"/>
          <a:ext cx="2857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8" name="Equation" r:id="rId3" imgW="152268" imgH="203024" progId="Equation.3">
                  <p:embed/>
                </p:oleObj>
              </mc:Choice>
              <mc:Fallback>
                <p:oleObj name="Equation" r:id="rId3" imgW="152268" imgH="203024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285732"/>
                        <a:ext cx="28575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500430" y="857236"/>
          <a:ext cx="1785951" cy="39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9" name="Equation" r:id="rId5" imgW="952087" imgH="203112" progId="Equation.3">
                  <p:embed/>
                </p:oleObj>
              </mc:Choice>
              <mc:Fallback>
                <p:oleObj name="Equation" r:id="rId5" imgW="952087" imgH="203112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857236"/>
                        <a:ext cx="1785951" cy="392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2071670" y="1428740"/>
            <a:ext cx="1208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 bal oldal:</a:t>
            </a:r>
            <a:endParaRPr lang="hu-HU" dirty="0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643306" y="1357302"/>
          <a:ext cx="1395422" cy="394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0" name="Equation" r:id="rId7" imgW="672808" imgH="190417" progId="Equation.3">
                  <p:embed/>
                </p:oleObj>
              </mc:Choice>
              <mc:Fallback>
                <p:oleObj name="Equation" r:id="rId7" imgW="672808" imgH="190417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1357302"/>
                        <a:ext cx="1395422" cy="3949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2285984" y="1950322"/>
            <a:ext cx="780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innen:</a:t>
            </a:r>
            <a:endParaRPr lang="hu-HU" dirty="0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3571868" y="1928806"/>
          <a:ext cx="1414899" cy="40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1" name="Equation" r:id="rId9" imgW="723586" imgH="203112" progId="Equation.3">
                  <p:embed/>
                </p:oleObj>
              </mc:Choice>
              <mc:Fallback>
                <p:oleObj name="Equation" r:id="rId9" imgW="723586" imgH="203112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1928806"/>
                        <a:ext cx="1414899" cy="409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097868"/>
              </p:ext>
            </p:extLst>
          </p:nvPr>
        </p:nvGraphicFramePr>
        <p:xfrm>
          <a:off x="3707904" y="2516810"/>
          <a:ext cx="142876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2" name="Equation" r:id="rId11" imgW="672808" imgH="203112" progId="Equation.3">
                  <p:embed/>
                </p:oleObj>
              </mc:Choice>
              <mc:Fallback>
                <p:oleObj name="Equation" r:id="rId11" imgW="672808" imgH="203112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516810"/>
                        <a:ext cx="142876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églalap 14"/>
          <p:cNvSpPr/>
          <p:nvPr/>
        </p:nvSpPr>
        <p:spPr>
          <a:xfrm>
            <a:off x="285720" y="3211301"/>
            <a:ext cx="8715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Ez a vektoregyenlet a pozitív töltésre ható erőt adja meg. Negatív töltésre értelemszerűen ellenkező irányú erő hat.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214282" y="3857632"/>
            <a:ext cx="878687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Lorenz-erő a töltés mozgásának irányára merőleges erő, homogén mágneses mezőben  körmozgást eredményez.</a:t>
            </a:r>
          </a:p>
          <a:p>
            <a:r>
              <a:rPr lang="hu-HU" dirty="0" smtClean="0"/>
              <a:t>A Lorentz erő hatására megváltozik a töltött részecske mozgásának az iránya, de a sebességének a nagysága nem. A jelenséget széles körűen felhasználják az elektronsugár eltérítésében televíziók, monitorok képcsöveiben.</a:t>
            </a:r>
            <a:endParaRPr lang="hu-HU" dirty="0"/>
          </a:p>
        </p:txBody>
      </p:sp>
      <p:sp>
        <p:nvSpPr>
          <p:cNvPr id="17" name="Téglalap 16"/>
          <p:cNvSpPr/>
          <p:nvPr/>
        </p:nvSpPr>
        <p:spPr>
          <a:xfrm>
            <a:off x="1714480" y="2571748"/>
            <a:ext cx="1879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 smtClean="0">
                <a:latin typeface="Arial" pitchFamily="34" charset="0"/>
                <a:cs typeface="Arial" pitchFamily="34" charset="0"/>
              </a:rPr>
              <a:t>Lorentz – erő: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4" name="Csoportba foglalás 73"/>
          <p:cNvGrpSpPr/>
          <p:nvPr/>
        </p:nvGrpSpPr>
        <p:grpSpPr>
          <a:xfrm>
            <a:off x="6567464" y="714360"/>
            <a:ext cx="1676410" cy="2057443"/>
            <a:chOff x="1500166" y="1790663"/>
            <a:chExt cx="1676410" cy="2057443"/>
          </a:xfrm>
        </p:grpSpPr>
        <p:grpSp>
          <p:nvGrpSpPr>
            <p:cNvPr id="75" name="Csoportba foglalás 74"/>
            <p:cNvGrpSpPr/>
            <p:nvPr/>
          </p:nvGrpSpPr>
          <p:grpSpPr>
            <a:xfrm>
              <a:off x="1500166" y="2366959"/>
              <a:ext cx="1676410" cy="1481147"/>
              <a:chOff x="1500166" y="2366959"/>
              <a:chExt cx="1676410" cy="1481147"/>
            </a:xfrm>
          </p:grpSpPr>
          <p:grpSp>
            <p:nvGrpSpPr>
              <p:cNvPr id="80" name="Csoportba foglalás 79"/>
              <p:cNvGrpSpPr/>
              <p:nvPr/>
            </p:nvGrpSpPr>
            <p:grpSpPr>
              <a:xfrm>
                <a:off x="1500166" y="2366959"/>
                <a:ext cx="1676410" cy="585791"/>
                <a:chOff x="1500166" y="2366959"/>
                <a:chExt cx="1676410" cy="585791"/>
              </a:xfrm>
            </p:grpSpPr>
            <p:grpSp>
              <p:nvGrpSpPr>
                <p:cNvPr id="108" name="Csoportba foglalás 107"/>
                <p:cNvGrpSpPr/>
                <p:nvPr/>
              </p:nvGrpSpPr>
              <p:grpSpPr>
                <a:xfrm>
                  <a:off x="1500167" y="2366959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22" name="Csoportba foglalás 121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32" name="Egyenes összekötő 131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Egyenes összekötő 132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3" name="Csoportba foglalás 122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30" name="Egyenes összekötő 12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Egyenes összekötő 13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4" name="Csoportba foglalás 123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28" name="Egyenes összekötő 12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Egyenes összekötő 12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5" name="Csoportba foglalás 124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26" name="Egyenes összekötő 12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Egyenes összekötő 12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9" name="Csoportba foglalás 108"/>
                <p:cNvGrpSpPr/>
                <p:nvPr/>
              </p:nvGrpSpPr>
              <p:grpSpPr>
                <a:xfrm>
                  <a:off x="1500166" y="2809874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110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20" name="Egyenes összekötő 11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1" name="Egyenes összekötő 12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18" name="Egyenes összekötő 11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Egyenes összekötő 11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2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16" name="Egyenes összekötő 11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Egyenes összekötő 11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3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14" name="Egyenes összekötő 11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Egyenes összekötő 11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81" name="Csoportba foglalás 80"/>
              <p:cNvGrpSpPr/>
              <p:nvPr/>
            </p:nvGrpSpPr>
            <p:grpSpPr>
              <a:xfrm>
                <a:off x="1500166" y="3262315"/>
                <a:ext cx="1676410" cy="585791"/>
                <a:chOff x="1500166" y="2366959"/>
                <a:chExt cx="1676410" cy="585791"/>
              </a:xfrm>
            </p:grpSpPr>
            <p:grpSp>
              <p:nvGrpSpPr>
                <p:cNvPr id="82" name="Csoportba foglalás 167"/>
                <p:cNvGrpSpPr/>
                <p:nvPr/>
              </p:nvGrpSpPr>
              <p:grpSpPr>
                <a:xfrm>
                  <a:off x="1500167" y="2366959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96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06" name="Egyenes összekötő 105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Egyenes összekötő 106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04" name="Egyenes összekötő 10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Egyenes összekötő 10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8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02" name="Egyenes összekötő 101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Egyenes összekötő 102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9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100" name="Egyenes összekötő 9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Egyenes összekötő 10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3" name="Csoportba foglalás 168"/>
                <p:cNvGrpSpPr/>
                <p:nvPr/>
              </p:nvGrpSpPr>
              <p:grpSpPr>
                <a:xfrm>
                  <a:off x="1500166" y="2809874"/>
                  <a:ext cx="1676409" cy="142876"/>
                  <a:chOff x="1500167" y="2366959"/>
                  <a:chExt cx="1676409" cy="142876"/>
                </a:xfrm>
              </p:grpSpPr>
              <p:grpSp>
                <p:nvGrpSpPr>
                  <p:cNvPr id="84" name="Csoportba foglalás 112"/>
                  <p:cNvGrpSpPr/>
                  <p:nvPr/>
                </p:nvGrpSpPr>
                <p:grpSpPr>
                  <a:xfrm>
                    <a:off x="1500167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94" name="Egyenes összekötő 93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Egyenes összekötő 94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5" name="Csoportba foglalás 113"/>
                  <p:cNvGrpSpPr/>
                  <p:nvPr/>
                </p:nvGrpSpPr>
                <p:grpSpPr>
                  <a:xfrm>
                    <a:off x="201452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92" name="Egyenes összekötő 91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" name="Egyenes összekötő 92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6" name="Csoportba foglalás 116"/>
                  <p:cNvGrpSpPr/>
                  <p:nvPr/>
                </p:nvGrpSpPr>
                <p:grpSpPr>
                  <a:xfrm>
                    <a:off x="2533635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90" name="Egyenes összekötő 89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Egyenes összekötő 90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" name="Csoportba foglalás 119"/>
                  <p:cNvGrpSpPr/>
                  <p:nvPr/>
                </p:nvGrpSpPr>
                <p:grpSpPr>
                  <a:xfrm>
                    <a:off x="3033700" y="2366959"/>
                    <a:ext cx="142876" cy="142876"/>
                    <a:chOff x="6429388" y="2500310"/>
                    <a:chExt cx="142876" cy="142876"/>
                  </a:xfrm>
                </p:grpSpPr>
                <p:cxnSp>
                  <p:nvCxnSpPr>
                    <p:cNvPr id="88" name="Egyenes összekötő 87"/>
                    <p:cNvCxnSpPr/>
                    <p:nvPr/>
                  </p:nvCxnSpPr>
                  <p:spPr>
                    <a:xfrm rot="16200000" flipH="1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Egyenes összekötő 88"/>
                    <p:cNvCxnSpPr/>
                    <p:nvPr/>
                  </p:nvCxnSpPr>
                  <p:spPr>
                    <a:xfrm rot="5400000">
                      <a:off x="6429388" y="2500310"/>
                      <a:ext cx="142876" cy="142876"/>
                    </a:xfrm>
                    <a:prstGeom prst="line">
                      <a:avLst/>
                    </a:prstGeom>
                    <a:ln w="190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aphicFrame>
          <p:nvGraphicFramePr>
            <p:cNvPr id="76" name="Object 10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6498519"/>
                </p:ext>
              </p:extLst>
            </p:nvPr>
          </p:nvGraphicFramePr>
          <p:xfrm>
            <a:off x="1719280" y="1790663"/>
            <a:ext cx="285752" cy="3607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13" name="Equation" r:id="rId13" imgW="152268" imgH="203024" progId="Equation.3">
                    <p:embed/>
                  </p:oleObj>
                </mc:Choice>
                <mc:Fallback>
                  <p:oleObj name="Equation" r:id="rId13" imgW="152268" imgH="203024" progId="Equation.3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9280" y="1790663"/>
                          <a:ext cx="285752" cy="3607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7" name="Ellipszis 76"/>
            <p:cNvSpPr/>
            <p:nvPr/>
          </p:nvSpPr>
          <p:spPr>
            <a:xfrm>
              <a:off x="2214546" y="31432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78" name="Egyenes összekötő nyíllal 77"/>
            <p:cNvCxnSpPr/>
            <p:nvPr/>
          </p:nvCxnSpPr>
          <p:spPr>
            <a:xfrm rot="180000" flipV="1">
              <a:off x="2285984" y="3162302"/>
              <a:ext cx="642942" cy="35719"/>
            </a:xfrm>
            <a:prstGeom prst="straightConnector1">
              <a:avLst/>
            </a:prstGeom>
            <a:ln w="38100">
              <a:solidFill>
                <a:schemeClr val="tx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9" name="Object 1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088143"/>
                </p:ext>
              </p:extLst>
            </p:nvPr>
          </p:nvGraphicFramePr>
          <p:xfrm>
            <a:off x="2500298" y="2857500"/>
            <a:ext cx="271464" cy="3921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14" name="Equation" r:id="rId14" imgW="114151" imgH="164885" progId="Equation.3">
                    <p:embed/>
                  </p:oleObj>
                </mc:Choice>
                <mc:Fallback>
                  <p:oleObj name="Equation" r:id="rId14" imgW="114151" imgH="164885" progId="Equation.3">
                    <p:embed/>
                    <p:pic>
                      <p:nvPicPr>
                        <p:cNvPr id="0" name="Picture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0298" y="2857500"/>
                          <a:ext cx="271464" cy="3921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34" name="Egyenes összekötő nyíllal 133"/>
          <p:cNvCxnSpPr/>
          <p:nvPr/>
        </p:nvCxnSpPr>
        <p:spPr>
          <a:xfrm rot="5280000" flipH="1" flipV="1">
            <a:off x="6928812" y="1658046"/>
            <a:ext cx="785818" cy="3571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785289"/>
              </p:ext>
            </p:extLst>
          </p:nvPr>
        </p:nvGraphicFramePr>
        <p:xfrm>
          <a:off x="6913544" y="1417646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5" name="Equation" r:id="rId16" imgW="114102" imgH="177492" progId="Equation.3">
                  <p:embed/>
                </p:oleObj>
              </mc:Choice>
              <mc:Fallback>
                <p:oleObj name="Equation" r:id="rId16" imgW="114102" imgH="177492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544" y="1417646"/>
                        <a:ext cx="2397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Téglalap 134"/>
          <p:cNvSpPr/>
          <p:nvPr/>
        </p:nvSpPr>
        <p:spPr>
          <a:xfrm>
            <a:off x="7074630" y="764282"/>
            <a:ext cx="2037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merőlegesen befelé</a:t>
            </a:r>
            <a:endParaRPr lang="hu-HU" dirty="0"/>
          </a:p>
        </p:txBody>
      </p:sp>
      <p:sp>
        <p:nvSpPr>
          <p:cNvPr id="136" name="Téglalap 135"/>
          <p:cNvSpPr/>
          <p:nvPr/>
        </p:nvSpPr>
        <p:spPr>
          <a:xfrm>
            <a:off x="357158" y="285732"/>
            <a:ext cx="5857916" cy="2214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37" name="Csoportba foglalás 136"/>
          <p:cNvGrpSpPr/>
          <p:nvPr/>
        </p:nvGrpSpPr>
        <p:grpSpPr>
          <a:xfrm>
            <a:off x="1500166" y="214294"/>
            <a:ext cx="3143272" cy="2024077"/>
            <a:chOff x="6476981" y="4000504"/>
            <a:chExt cx="2667019" cy="2000264"/>
          </a:xfrm>
        </p:grpSpPr>
        <p:pic>
          <p:nvPicPr>
            <p:cNvPr id="138" name="Picture 60" descr="D:\Documents and Settings\HorvathM\Asztal\100MSDCF\DSC00008.jpg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6476981" y="4000504"/>
              <a:ext cx="2667019" cy="2000264"/>
            </a:xfrm>
            <a:prstGeom prst="rect">
              <a:avLst/>
            </a:prstGeom>
            <a:noFill/>
          </p:spPr>
        </p:pic>
        <p:graphicFrame>
          <p:nvGraphicFramePr>
            <p:cNvPr id="139" name="Object 54"/>
            <p:cNvGraphicFramePr>
              <a:graphicFrameLocks noChangeAspect="1"/>
            </p:cNvGraphicFramePr>
            <p:nvPr/>
          </p:nvGraphicFramePr>
          <p:xfrm>
            <a:off x="8143900" y="4000504"/>
            <a:ext cx="214314" cy="346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16" name="Equation" r:id="rId19" imgW="126835" imgH="202936" progId="Equation.3">
                    <p:embed/>
                  </p:oleObj>
                </mc:Choice>
                <mc:Fallback>
                  <p:oleObj name="Equation" r:id="rId19" imgW="126835" imgH="202936" progId="Equation.3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3900" y="4000504"/>
                          <a:ext cx="214314" cy="346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0" name="Object 67"/>
            <p:cNvGraphicFramePr>
              <a:graphicFrameLocks noChangeAspect="1"/>
            </p:cNvGraphicFramePr>
            <p:nvPr/>
          </p:nvGraphicFramePr>
          <p:xfrm>
            <a:off x="6786803" y="4173093"/>
            <a:ext cx="270741" cy="390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17" name="Equation" r:id="rId21" imgW="114120" imgH="164880" progId="Equation.3">
                    <p:embed/>
                  </p:oleObj>
                </mc:Choice>
                <mc:Fallback>
                  <p:oleObj name="Equation" r:id="rId21" imgW="114120" imgH="164880" progId="Equation.3">
                    <p:embed/>
                    <p:pic>
                      <p:nvPicPr>
                        <p:cNvPr id="0" name="Picture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6803" y="4173093"/>
                          <a:ext cx="270741" cy="390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1" name="Object 58"/>
            <p:cNvGraphicFramePr>
              <a:graphicFrameLocks noChangeAspect="1"/>
            </p:cNvGraphicFramePr>
            <p:nvPr/>
          </p:nvGraphicFramePr>
          <p:xfrm>
            <a:off x="7143768" y="5643578"/>
            <a:ext cx="223838" cy="293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18" name="Equation" r:id="rId23" imgW="152268" imgH="203024" progId="Equation.3">
                    <p:embed/>
                  </p:oleObj>
                </mc:Choice>
                <mc:Fallback>
                  <p:oleObj name="Equation" r:id="rId23" imgW="152268" imgH="203024" progId="Equation.3">
                    <p:embed/>
                    <p:pic>
                      <p:nvPicPr>
                        <p:cNvPr id="0" name="Picture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43768" y="5643578"/>
                          <a:ext cx="223838" cy="2937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7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  <p:bldP spid="16" grpId="0"/>
      <p:bldP spid="17" grpId="0"/>
      <p:bldP spid="135" grpId="0"/>
      <p:bldP spid="136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477</Words>
  <Application>Microsoft Office PowerPoint</Application>
  <PresentationFormat>Diavetítés a képernyőre (16:10 oldalarány)</PresentationFormat>
  <Paragraphs>63</Paragraphs>
  <Slides>8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0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51</cp:revision>
  <dcterms:created xsi:type="dcterms:W3CDTF">2012-10-22T14:13:42Z</dcterms:created>
  <dcterms:modified xsi:type="dcterms:W3CDTF">2012-11-05T13:54:21Z</dcterms:modified>
</cp:coreProperties>
</file>