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715000" type="screen16x1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D0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39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14.wmf"/><Relationship Id="rId1" Type="http://schemas.openxmlformats.org/officeDocument/2006/relationships/image" Target="../media/image19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0DE2-B3D0-4E55-860E-7379236B3B42}" type="datetimeFigureOut">
              <a:rPr lang="hu-HU" smtClean="0"/>
              <a:pPr/>
              <a:t>2012.10.26.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5261-0666-41DD-B979-4571C622E7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0DE2-B3D0-4E55-860E-7379236B3B42}" type="datetimeFigureOut">
              <a:rPr lang="hu-HU" smtClean="0"/>
              <a:pPr/>
              <a:t>2012.10.26.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5261-0666-41DD-B979-4571C622E7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0DE2-B3D0-4E55-860E-7379236B3B42}" type="datetimeFigureOut">
              <a:rPr lang="hu-HU" smtClean="0"/>
              <a:pPr/>
              <a:t>2012.10.26.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5261-0666-41DD-B979-4571C622E7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0DE2-B3D0-4E55-860E-7379236B3B42}" type="datetimeFigureOut">
              <a:rPr lang="hu-HU" smtClean="0"/>
              <a:pPr/>
              <a:t>2012.10.26.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5261-0666-41DD-B979-4571C622E7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0DE2-B3D0-4E55-860E-7379236B3B42}" type="datetimeFigureOut">
              <a:rPr lang="hu-HU" smtClean="0"/>
              <a:pPr/>
              <a:t>2012.10.26.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5261-0666-41DD-B979-4571C622E7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0DE2-B3D0-4E55-860E-7379236B3B42}" type="datetimeFigureOut">
              <a:rPr lang="hu-HU" smtClean="0"/>
              <a:pPr/>
              <a:t>2012.10.26.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5261-0666-41DD-B979-4571C622E7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0DE2-B3D0-4E55-860E-7379236B3B42}" type="datetimeFigureOut">
              <a:rPr lang="hu-HU" smtClean="0"/>
              <a:pPr/>
              <a:t>2012.10.26.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5261-0666-41DD-B979-4571C622E7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0DE2-B3D0-4E55-860E-7379236B3B42}" type="datetimeFigureOut">
              <a:rPr lang="hu-HU" smtClean="0"/>
              <a:pPr/>
              <a:t>2012.10.26.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5261-0666-41DD-B979-4571C622E7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0DE2-B3D0-4E55-860E-7379236B3B42}" type="datetimeFigureOut">
              <a:rPr lang="hu-HU" smtClean="0"/>
              <a:pPr/>
              <a:t>2012.10.26.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5261-0666-41DD-B979-4571C622E7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0DE2-B3D0-4E55-860E-7379236B3B42}" type="datetimeFigureOut">
              <a:rPr lang="hu-HU" smtClean="0"/>
              <a:pPr/>
              <a:t>2012.10.26.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5261-0666-41DD-B979-4571C622E7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0DE2-B3D0-4E55-860E-7379236B3B42}" type="datetimeFigureOut">
              <a:rPr lang="hu-HU" smtClean="0"/>
              <a:pPr/>
              <a:t>2012.10.26.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5261-0666-41DD-B979-4571C622E76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DE2-B3D0-4E55-860E-7379236B3B42}" type="datetimeFigureOut">
              <a:rPr lang="hu-HU" smtClean="0"/>
              <a:pPr/>
              <a:t>2012.10.26.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85261-0666-41DD-B979-4571C622E76E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7.jpeg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6.wmf"/><Relationship Id="rId4" Type="http://schemas.openxmlformats.org/officeDocument/2006/relationships/image" Target="../media/image18.jpeg"/><Relationship Id="rId9" Type="http://schemas.openxmlformats.org/officeDocument/2006/relationships/oleObject" Target="../embeddings/oleObject1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8.bin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Relationship Id="rId9" Type="http://schemas.openxmlformats.org/officeDocument/2006/relationships/image" Target="../media/image2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4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11" Type="http://schemas.openxmlformats.org/officeDocument/2006/relationships/image" Target="../media/image23.wmf"/><Relationship Id="rId5" Type="http://schemas.openxmlformats.org/officeDocument/2006/relationships/oleObject" Target="../embeddings/oleObject23.bin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25.bin"/><Relationship Id="rId4" Type="http://schemas.openxmlformats.org/officeDocument/2006/relationships/image" Target="../media/image19.wmf"/><Relationship Id="rId9" Type="http://schemas.openxmlformats.org/officeDocument/2006/relationships/image" Target="../media/image26.jpeg"/><Relationship Id="rId14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14348" y="1416998"/>
            <a:ext cx="75724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Áramjárta vezető mágneses mezeje</a:t>
            </a:r>
            <a:endParaRPr kumimoji="0" lang="hu-H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428596" y="416702"/>
            <a:ext cx="80724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1820-ban egy dán fizikus Hans Christian </a:t>
            </a:r>
            <a:r>
              <a:rPr lang="hu-HU" sz="2000" dirty="0" err="1" smtClean="0"/>
              <a:t>Ørsted</a:t>
            </a:r>
            <a:r>
              <a:rPr lang="hu-HU" sz="2000" dirty="0" smtClean="0"/>
              <a:t> észrevette</a:t>
            </a:r>
            <a:r>
              <a:rPr lang="hu-HU" sz="2000" dirty="0"/>
              <a:t>, hogy az árammal átjárt vezető közelében elhelyezett iránytű az áram hatására elfordul. Megállapította, hogy az elektromos áram mágneses teret létesít. </a:t>
            </a:r>
          </a:p>
        </p:txBody>
      </p:sp>
      <p:cxnSp>
        <p:nvCxnSpPr>
          <p:cNvPr id="9" name="Egyenes összekötő nyíllal 8"/>
          <p:cNvCxnSpPr/>
          <p:nvPr/>
        </p:nvCxnSpPr>
        <p:spPr>
          <a:xfrm flipV="1">
            <a:off x="5214942" y="2321715"/>
            <a:ext cx="785818" cy="29765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Csoportba foglalás 41"/>
          <p:cNvGrpSpPr/>
          <p:nvPr/>
        </p:nvGrpSpPr>
        <p:grpSpPr>
          <a:xfrm>
            <a:off x="4857752" y="3021001"/>
            <a:ext cx="2731932" cy="193683"/>
            <a:chOff x="5143504" y="3768084"/>
            <a:chExt cx="2731932" cy="232420"/>
          </a:xfrm>
        </p:grpSpPr>
        <p:grpSp>
          <p:nvGrpSpPr>
            <p:cNvPr id="38" name="Csoportba foglalás 37"/>
            <p:cNvGrpSpPr/>
            <p:nvPr/>
          </p:nvGrpSpPr>
          <p:grpSpPr>
            <a:xfrm>
              <a:off x="6215074" y="3786190"/>
              <a:ext cx="1660362" cy="214314"/>
              <a:chOff x="6072198" y="3439886"/>
              <a:chExt cx="1660362" cy="214314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33" name="Háromszög 32"/>
              <p:cNvSpPr/>
              <p:nvPr/>
            </p:nvSpPr>
            <p:spPr>
              <a:xfrm>
                <a:off x="6072198" y="3439886"/>
                <a:ext cx="1071570" cy="214314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37" name="Háromszög 36"/>
              <p:cNvSpPr/>
              <p:nvPr/>
            </p:nvSpPr>
            <p:spPr>
              <a:xfrm rot="660000" flipV="1">
                <a:off x="6515640" y="3547757"/>
                <a:ext cx="1216920" cy="103243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  <p:grpSp>
          <p:nvGrpSpPr>
            <p:cNvPr id="39" name="Csoportba foglalás 38"/>
            <p:cNvGrpSpPr/>
            <p:nvPr/>
          </p:nvGrpSpPr>
          <p:grpSpPr>
            <a:xfrm flipH="1" flipV="1">
              <a:off x="5143504" y="3768084"/>
              <a:ext cx="1660362" cy="221766"/>
              <a:chOff x="6072198" y="3439654"/>
              <a:chExt cx="1660362" cy="221766"/>
            </a:xfrm>
            <a:solidFill>
              <a:srgbClr val="FF0000"/>
            </a:solidFill>
          </p:grpSpPr>
          <p:sp>
            <p:nvSpPr>
              <p:cNvPr id="40" name="Háromszög 39"/>
              <p:cNvSpPr/>
              <p:nvPr/>
            </p:nvSpPr>
            <p:spPr>
              <a:xfrm>
                <a:off x="6072198" y="3439654"/>
                <a:ext cx="1071570" cy="214314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41" name="Háromszög 40"/>
              <p:cNvSpPr/>
              <p:nvPr/>
            </p:nvSpPr>
            <p:spPr>
              <a:xfrm rot="660000" flipV="1">
                <a:off x="6515640" y="3558177"/>
                <a:ext cx="1216920" cy="103243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</p:grpSp>
      <p:cxnSp>
        <p:nvCxnSpPr>
          <p:cNvPr id="7" name="Egyenes összekötő 6"/>
          <p:cNvCxnSpPr/>
          <p:nvPr/>
        </p:nvCxnSpPr>
        <p:spPr>
          <a:xfrm flipV="1">
            <a:off x="4000497" y="1964525"/>
            <a:ext cx="3643339" cy="136909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Csoportba foglalás 62"/>
          <p:cNvGrpSpPr/>
          <p:nvPr/>
        </p:nvGrpSpPr>
        <p:grpSpPr>
          <a:xfrm>
            <a:off x="5506816" y="3191445"/>
            <a:ext cx="1428760" cy="1384533"/>
            <a:chOff x="5506816" y="3829734"/>
            <a:chExt cx="1428760" cy="1661440"/>
          </a:xfrm>
        </p:grpSpPr>
        <p:cxnSp>
          <p:nvCxnSpPr>
            <p:cNvPr id="60" name="Egyenes összekötő 59"/>
            <p:cNvCxnSpPr/>
            <p:nvPr/>
          </p:nvCxnSpPr>
          <p:spPr>
            <a:xfrm rot="5400000">
              <a:off x="5930116" y="4114692"/>
              <a:ext cx="57150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2" name="Csoportba foglalás 61"/>
            <p:cNvGrpSpPr/>
            <p:nvPr/>
          </p:nvGrpSpPr>
          <p:grpSpPr>
            <a:xfrm>
              <a:off x="5506816" y="4000504"/>
              <a:ext cx="1428760" cy="1490670"/>
              <a:chOff x="5506816" y="4000504"/>
              <a:chExt cx="1428760" cy="1490670"/>
            </a:xfrm>
          </p:grpSpPr>
          <p:sp>
            <p:nvSpPr>
              <p:cNvPr id="61" name="Ellipszis 60"/>
              <p:cNvSpPr/>
              <p:nvPr/>
            </p:nvSpPr>
            <p:spPr>
              <a:xfrm>
                <a:off x="5506816" y="5133984"/>
                <a:ext cx="1428760" cy="35719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54" name="Trapezoid 53"/>
              <p:cNvSpPr/>
              <p:nvPr/>
            </p:nvSpPr>
            <p:spPr>
              <a:xfrm>
                <a:off x="6033418" y="4000504"/>
                <a:ext cx="357190" cy="1285884"/>
              </a:xfrm>
              <a:prstGeom prst="trapezoid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</p:grp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097" name="Object 1"/>
          <p:cNvGraphicFramePr>
            <a:graphicFrameLocks noChangeAspect="1"/>
          </p:cNvGraphicFramePr>
          <p:nvPr/>
        </p:nvGraphicFramePr>
        <p:xfrm>
          <a:off x="5429256" y="2018599"/>
          <a:ext cx="214314" cy="3943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3" imgW="114102" imgH="177492" progId="Equation.3">
                  <p:embed/>
                </p:oleObj>
              </mc:Choice>
              <mc:Fallback>
                <p:oleObj name="Equation" r:id="rId3" imgW="114102" imgH="177492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6" y="2018599"/>
                        <a:ext cx="214314" cy="3943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" name="Csoportba foglalás 70"/>
          <p:cNvGrpSpPr/>
          <p:nvPr/>
        </p:nvGrpSpPr>
        <p:grpSpPr>
          <a:xfrm>
            <a:off x="4717258" y="2965126"/>
            <a:ext cx="2989510" cy="302763"/>
            <a:chOff x="500034" y="3643310"/>
            <a:chExt cx="2989510" cy="363315"/>
          </a:xfrm>
        </p:grpSpPr>
        <p:grpSp>
          <p:nvGrpSpPr>
            <p:cNvPr id="66" name="Csoportba foglalás 65"/>
            <p:cNvGrpSpPr/>
            <p:nvPr/>
          </p:nvGrpSpPr>
          <p:grpSpPr>
            <a:xfrm flipV="1">
              <a:off x="500034" y="3643310"/>
              <a:ext cx="1500198" cy="357189"/>
              <a:chOff x="714348" y="3802062"/>
              <a:chExt cx="1500198" cy="198442"/>
            </a:xfrm>
          </p:grpSpPr>
          <p:sp>
            <p:nvSpPr>
              <p:cNvPr id="50" name="Derékszögű háromszög 49"/>
              <p:cNvSpPr/>
              <p:nvPr/>
            </p:nvSpPr>
            <p:spPr>
              <a:xfrm flipH="1">
                <a:off x="714348" y="3802062"/>
                <a:ext cx="1500198" cy="55567"/>
              </a:xfrm>
              <a:prstGeom prst="rtTriangle">
                <a:avLst/>
              </a:prstGeom>
              <a:solidFill>
                <a:srgbClr val="FF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51" name="Derékszögű háromszög 50"/>
              <p:cNvSpPr/>
              <p:nvPr/>
            </p:nvSpPr>
            <p:spPr>
              <a:xfrm flipH="1" flipV="1">
                <a:off x="714348" y="3857628"/>
                <a:ext cx="1500198" cy="142876"/>
              </a:xfrm>
              <a:prstGeom prst="rtTriangle">
                <a:avLst/>
              </a:prstGeom>
              <a:solidFill>
                <a:srgbClr val="FF00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  <p:grpSp>
          <p:nvGrpSpPr>
            <p:cNvPr id="67" name="Csoportba foglalás 66"/>
            <p:cNvGrpSpPr/>
            <p:nvPr/>
          </p:nvGrpSpPr>
          <p:grpSpPr>
            <a:xfrm flipH="1">
              <a:off x="1989346" y="3649436"/>
              <a:ext cx="1500198" cy="357189"/>
              <a:chOff x="714348" y="3802062"/>
              <a:chExt cx="1500198" cy="198442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68" name="Derékszögű háromszög 67"/>
              <p:cNvSpPr/>
              <p:nvPr/>
            </p:nvSpPr>
            <p:spPr>
              <a:xfrm flipH="1">
                <a:off x="714348" y="3802062"/>
                <a:ext cx="1500198" cy="55567"/>
              </a:xfrm>
              <a:prstGeom prst="rtTriangle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69" name="Derékszögű háromszög 68"/>
              <p:cNvSpPr/>
              <p:nvPr/>
            </p:nvSpPr>
            <p:spPr>
              <a:xfrm flipH="1" flipV="1">
                <a:off x="714348" y="3857628"/>
                <a:ext cx="1500198" cy="142876"/>
              </a:xfrm>
              <a:prstGeom prst="rtTriangle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</p:grpSp>
      </p:grpSp>
      <p:cxnSp>
        <p:nvCxnSpPr>
          <p:cNvPr id="73" name="Egyenes összekötő nyíllal 72"/>
          <p:cNvCxnSpPr/>
          <p:nvPr/>
        </p:nvCxnSpPr>
        <p:spPr>
          <a:xfrm rot="9960000">
            <a:off x="3857620" y="3124945"/>
            <a:ext cx="1071570" cy="41672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Ív 73"/>
          <p:cNvSpPr/>
          <p:nvPr/>
        </p:nvSpPr>
        <p:spPr>
          <a:xfrm>
            <a:off x="4572000" y="3086555"/>
            <a:ext cx="357190" cy="654848"/>
          </a:xfrm>
          <a:prstGeom prst="arc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5" name="Téglalap 74"/>
          <p:cNvSpPr/>
          <p:nvPr/>
        </p:nvSpPr>
        <p:spPr>
          <a:xfrm>
            <a:off x="4500562" y="2981665"/>
            <a:ext cx="2664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b="1" dirty="0"/>
              <a:t>.</a:t>
            </a:r>
            <a:endParaRPr lang="hu-HU" sz="2400" dirty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929059" y="2829485"/>
          <a:ext cx="304801" cy="313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5" imgW="164957" imgH="203024" progId="Equation.3">
                  <p:embed/>
                </p:oleObj>
              </mc:Choice>
              <mc:Fallback>
                <p:oleObj name="Equation" r:id="rId5" imgW="164957" imgH="203024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9" y="2829485"/>
                        <a:ext cx="304801" cy="3137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églalap 77"/>
          <p:cNvSpPr/>
          <p:nvPr/>
        </p:nvSpPr>
        <p:spPr>
          <a:xfrm>
            <a:off x="500034" y="4048133"/>
            <a:ext cx="45720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Az elektromos áram mágneses mezeje merőleges a töltések áramlási irányára.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 autoUpdateAnimBg="0"/>
      <p:bldP spid="75" grpId="0"/>
      <p:bldP spid="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500034" y="297639"/>
            <a:ext cx="28119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b="1" dirty="0" err="1"/>
              <a:t>Biot-Savart</a:t>
            </a:r>
            <a:r>
              <a:rPr lang="hu-HU" sz="2400" b="1" dirty="0"/>
              <a:t> </a:t>
            </a:r>
            <a:r>
              <a:rPr lang="hu-HU" sz="2400" b="1" dirty="0" smtClean="0"/>
              <a:t> törvény:</a:t>
            </a:r>
            <a:endParaRPr lang="hu-HU" sz="2400" b="1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285720" y="570191"/>
            <a:ext cx="857256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hu-HU" sz="2000" dirty="0">
                <a:latin typeface="Arial" pitchFamily="34" charset="0"/>
                <a:ea typeface="Times New Roman" pitchFamily="18" charset="0"/>
              </a:rPr>
              <a:t>H</a:t>
            </a:r>
            <a:r>
              <a:rPr kumimoji="0" lang="hu-H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atározzuk meg egy, az I áramjárta vezető </a:t>
            </a:r>
            <a:r>
              <a:rPr kumimoji="0" lang="hu-H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ds</a:t>
            </a:r>
            <a:r>
              <a:rPr kumimoji="0" lang="hu-H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hosszúságú szakasza által létrehozott dB elemi mágneses indukciót egy attól r távolságra </a:t>
            </a:r>
            <a:r>
              <a:rPr kumimoji="0" lang="hu-H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és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   szög </a:t>
            </a:r>
            <a:r>
              <a:rPr lang="hu-HU" sz="2000" dirty="0">
                <a:latin typeface="Arial" pitchFamily="34" charset="0"/>
                <a:cs typeface="Arial" pitchFamily="34" charset="0"/>
              </a:rPr>
              <a:t>alatt látszó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pontban:</a:t>
            </a:r>
            <a:endParaRPr kumimoji="0" 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ktum 5"/>
          <p:cNvGraphicFramePr>
            <a:graphicFrameLocks noChangeAspect="1"/>
          </p:cNvGraphicFramePr>
          <p:nvPr/>
        </p:nvGraphicFramePr>
        <p:xfrm>
          <a:off x="7715272" y="952487"/>
          <a:ext cx="214314" cy="301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97" name="Equation" r:id="rId3" imgW="126720" imgH="152280" progId="Equation.3">
                  <p:embed/>
                </p:oleObj>
              </mc:Choice>
              <mc:Fallback>
                <p:oleObj name="Equation" r:id="rId3" imgW="126720" imgH="1522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72" y="952487"/>
                        <a:ext cx="214314" cy="3013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58" name="Object 98"/>
          <p:cNvGraphicFramePr>
            <a:graphicFrameLocks noChangeAspect="1"/>
          </p:cNvGraphicFramePr>
          <p:nvPr/>
        </p:nvGraphicFramePr>
        <p:xfrm>
          <a:off x="484993" y="2857500"/>
          <a:ext cx="357942" cy="269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98" name="Equation" r:id="rId5" imgW="202936" imgH="177569" progId="Equation.3">
                  <p:embed/>
                </p:oleObj>
              </mc:Choice>
              <mc:Fallback>
                <p:oleObj name="Equation" r:id="rId5" imgW="202936" imgH="177569" progId="Equation.3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93" y="2857500"/>
                        <a:ext cx="357942" cy="2698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56" name="Object 96"/>
          <p:cNvGraphicFramePr>
            <a:graphicFrameLocks noChangeAspect="1"/>
          </p:cNvGraphicFramePr>
          <p:nvPr/>
        </p:nvGraphicFramePr>
        <p:xfrm>
          <a:off x="3214678" y="2797969"/>
          <a:ext cx="285752" cy="337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99" name="Equation" r:id="rId7" imgW="114151" imgH="164885" progId="Equation.3">
                  <p:embed/>
                </p:oleObj>
              </mc:Choice>
              <mc:Fallback>
                <p:oleObj name="Equation" r:id="rId7" imgW="114151" imgH="164885" progId="Equation.3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78" y="2797969"/>
                        <a:ext cx="285752" cy="3373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52" name="Object 92"/>
          <p:cNvGraphicFramePr>
            <a:graphicFrameLocks noChangeAspect="1"/>
          </p:cNvGraphicFramePr>
          <p:nvPr/>
        </p:nvGraphicFramePr>
        <p:xfrm>
          <a:off x="1649165" y="2862602"/>
          <a:ext cx="285751" cy="301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0" name="Equation" r:id="rId9" imgW="139579" imgH="177646" progId="Equation.3">
                  <p:embed/>
                </p:oleObj>
              </mc:Choice>
              <mc:Fallback>
                <p:oleObj name="Equation" r:id="rId9" imgW="139579" imgH="177646" progId="Equation.3">
                  <p:embed/>
                  <p:pic>
                    <p:nvPicPr>
                      <p:cNvPr id="0" name="Picture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165" y="2862602"/>
                        <a:ext cx="285751" cy="301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49" name="Object 89"/>
          <p:cNvGraphicFramePr>
            <a:graphicFrameLocks noChangeAspect="1"/>
          </p:cNvGraphicFramePr>
          <p:nvPr/>
        </p:nvGraphicFramePr>
        <p:xfrm>
          <a:off x="3714745" y="1524559"/>
          <a:ext cx="361951" cy="301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1" name="Equation" r:id="rId11" imgW="215619" imgH="215619" progId="Equation.3">
                  <p:embed/>
                </p:oleObj>
              </mc:Choice>
              <mc:Fallback>
                <p:oleObj name="Equation" r:id="rId11" imgW="215619" imgH="215619" progId="Equation.3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45" y="1524559"/>
                        <a:ext cx="361951" cy="301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46" name="Object 86"/>
          <p:cNvGraphicFramePr>
            <a:graphicFrameLocks noChangeAspect="1"/>
          </p:cNvGraphicFramePr>
          <p:nvPr/>
        </p:nvGraphicFramePr>
        <p:xfrm>
          <a:off x="1785918" y="3452817"/>
          <a:ext cx="285752" cy="381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2" name="Equation" r:id="rId13" imgW="139700" imgH="228600" progId="Equation.3">
                  <p:embed/>
                </p:oleObj>
              </mc:Choice>
              <mc:Fallback>
                <p:oleObj name="Equation" r:id="rId13" imgW="139700" imgH="228600" progId="Equation.3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18" y="3452817"/>
                        <a:ext cx="285752" cy="3810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40" name="Object 80"/>
          <p:cNvGraphicFramePr>
            <a:graphicFrameLocks noChangeAspect="1"/>
          </p:cNvGraphicFramePr>
          <p:nvPr/>
        </p:nvGraphicFramePr>
        <p:xfrm>
          <a:off x="4071934" y="1547803"/>
          <a:ext cx="984250" cy="291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3" name="Equation" r:id="rId15" imgW="469800" imgH="164880" progId="Equation.3">
                  <p:embed/>
                </p:oleObj>
              </mc:Choice>
              <mc:Fallback>
                <p:oleObj name="Equation" r:id="rId15" imgW="469800" imgH="164880" progId="Equation.3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4" y="1547803"/>
                        <a:ext cx="984250" cy="2910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37" name="Object 77"/>
          <p:cNvGraphicFramePr>
            <a:graphicFrameLocks noChangeAspect="1"/>
          </p:cNvGraphicFramePr>
          <p:nvPr/>
        </p:nvGraphicFramePr>
        <p:xfrm>
          <a:off x="2357422" y="3929070"/>
          <a:ext cx="768351" cy="3929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4" name="Equation" r:id="rId17" imgW="418918" imgH="253890" progId="Equation.3">
                  <p:embed/>
                </p:oleObj>
              </mc:Choice>
              <mc:Fallback>
                <p:oleObj name="Equation" r:id="rId17" imgW="418918" imgH="253890" progId="Equation.3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3929070"/>
                        <a:ext cx="768351" cy="3929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69" name="Freeform 109"/>
          <p:cNvSpPr>
            <a:spLocks/>
          </p:cNvSpPr>
          <p:nvPr/>
        </p:nvSpPr>
        <p:spPr bwMode="auto">
          <a:xfrm>
            <a:off x="773743" y="1791414"/>
            <a:ext cx="977916" cy="2851796"/>
          </a:xfrm>
          <a:custGeom>
            <a:avLst/>
            <a:gdLst/>
            <a:ahLst/>
            <a:cxnLst>
              <a:cxn ang="0">
                <a:pos x="912" y="0"/>
              </a:cxn>
              <a:cxn ang="0">
                <a:pos x="912" y="741"/>
              </a:cxn>
              <a:cxn ang="0">
                <a:pos x="570" y="1539"/>
              </a:cxn>
              <a:cxn ang="0">
                <a:pos x="171" y="2109"/>
              </a:cxn>
              <a:cxn ang="0">
                <a:pos x="0" y="2679"/>
              </a:cxn>
            </a:cxnLst>
            <a:rect l="0" t="0" r="r" b="b"/>
            <a:pathLst>
              <a:path w="969" h="2679">
                <a:moveTo>
                  <a:pt x="912" y="0"/>
                </a:moveTo>
                <a:cubicBezTo>
                  <a:pt x="940" y="242"/>
                  <a:pt x="969" y="485"/>
                  <a:pt x="912" y="741"/>
                </a:cubicBezTo>
                <a:cubicBezTo>
                  <a:pt x="855" y="997"/>
                  <a:pt x="694" y="1311"/>
                  <a:pt x="570" y="1539"/>
                </a:cubicBezTo>
                <a:cubicBezTo>
                  <a:pt x="446" y="1767"/>
                  <a:pt x="266" y="1919"/>
                  <a:pt x="171" y="2109"/>
                </a:cubicBezTo>
                <a:cubicBezTo>
                  <a:pt x="76" y="2299"/>
                  <a:pt x="38" y="2489"/>
                  <a:pt x="0" y="2679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68" name="Line 108"/>
          <p:cNvSpPr>
            <a:spLocks noChangeShapeType="1"/>
          </p:cNvSpPr>
          <p:nvPr/>
        </p:nvSpPr>
        <p:spPr bwMode="auto">
          <a:xfrm flipV="1">
            <a:off x="1406512" y="2212955"/>
            <a:ext cx="2933748" cy="1092178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66" name="Line 106"/>
          <p:cNvSpPr>
            <a:spLocks noChangeShapeType="1"/>
          </p:cNvSpPr>
          <p:nvPr/>
        </p:nvSpPr>
        <p:spPr bwMode="auto">
          <a:xfrm flipH="1" flipV="1">
            <a:off x="1118890" y="2880397"/>
            <a:ext cx="402671" cy="18202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65" name="Line 105"/>
          <p:cNvSpPr>
            <a:spLocks noChangeShapeType="1"/>
          </p:cNvSpPr>
          <p:nvPr/>
        </p:nvSpPr>
        <p:spPr bwMode="auto">
          <a:xfrm flipH="1" flipV="1">
            <a:off x="946317" y="3183780"/>
            <a:ext cx="402671" cy="18202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64" name="Line 104"/>
          <p:cNvSpPr>
            <a:spLocks noChangeShapeType="1"/>
          </p:cNvSpPr>
          <p:nvPr/>
        </p:nvSpPr>
        <p:spPr bwMode="auto">
          <a:xfrm flipV="1">
            <a:off x="946317" y="2577014"/>
            <a:ext cx="402671" cy="84947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63" name="Line 103"/>
          <p:cNvSpPr>
            <a:spLocks noChangeShapeType="1"/>
          </p:cNvSpPr>
          <p:nvPr/>
        </p:nvSpPr>
        <p:spPr bwMode="auto">
          <a:xfrm flipV="1">
            <a:off x="929161" y="3183779"/>
            <a:ext cx="132205" cy="26931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62" name="Line 102"/>
          <p:cNvSpPr>
            <a:spLocks noChangeShapeType="1"/>
          </p:cNvSpPr>
          <p:nvPr/>
        </p:nvSpPr>
        <p:spPr bwMode="auto">
          <a:xfrm flipH="1">
            <a:off x="1161276" y="2679207"/>
            <a:ext cx="124132" cy="26186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60" name="Text Box 100"/>
          <p:cNvSpPr txBox="1">
            <a:spLocks noChangeArrowheads="1"/>
          </p:cNvSpPr>
          <p:nvPr/>
        </p:nvSpPr>
        <p:spPr bwMode="auto">
          <a:xfrm>
            <a:off x="1065403" y="2971944"/>
            <a:ext cx="632769" cy="48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ds</a:t>
            </a:r>
            <a:endParaRPr kumimoji="0" 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57" name="Text Box 97"/>
          <p:cNvSpPr txBox="1">
            <a:spLocks noChangeArrowheads="1"/>
          </p:cNvSpPr>
          <p:nvPr/>
        </p:nvSpPr>
        <p:spPr bwMode="auto">
          <a:xfrm>
            <a:off x="428596" y="3426485"/>
            <a:ext cx="628732" cy="46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55" name="Text Box 95"/>
          <p:cNvSpPr txBox="1">
            <a:spLocks noChangeArrowheads="1"/>
          </p:cNvSpPr>
          <p:nvPr/>
        </p:nvSpPr>
        <p:spPr bwMode="auto">
          <a:xfrm>
            <a:off x="2959673" y="2637691"/>
            <a:ext cx="472306" cy="430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54" name="Line 94"/>
          <p:cNvSpPr>
            <a:spLocks noChangeShapeType="1"/>
          </p:cNvSpPr>
          <p:nvPr/>
        </p:nvSpPr>
        <p:spPr bwMode="auto">
          <a:xfrm flipV="1">
            <a:off x="1428729" y="2619373"/>
            <a:ext cx="402671" cy="66744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53" name="Arc 93"/>
          <p:cNvSpPr>
            <a:spLocks/>
          </p:cNvSpPr>
          <p:nvPr/>
        </p:nvSpPr>
        <p:spPr bwMode="auto">
          <a:xfrm>
            <a:off x="1751659" y="2819720"/>
            <a:ext cx="287622" cy="242706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51" name="Text Box 91"/>
          <p:cNvSpPr txBox="1">
            <a:spLocks noChangeArrowheads="1"/>
          </p:cNvSpPr>
          <p:nvPr/>
        </p:nvSpPr>
        <p:spPr bwMode="auto">
          <a:xfrm>
            <a:off x="1530644" y="2755850"/>
            <a:ext cx="512674" cy="450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50" name="Line 90"/>
          <p:cNvSpPr>
            <a:spLocks noChangeShapeType="1"/>
          </p:cNvSpPr>
          <p:nvPr/>
        </p:nvSpPr>
        <p:spPr bwMode="auto">
          <a:xfrm flipH="1" flipV="1">
            <a:off x="4110164" y="1848896"/>
            <a:ext cx="172573" cy="364059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48" name="Text Box 88"/>
          <p:cNvSpPr txBox="1">
            <a:spLocks noChangeArrowheads="1"/>
          </p:cNvSpPr>
          <p:nvPr/>
        </p:nvSpPr>
        <p:spPr bwMode="auto">
          <a:xfrm>
            <a:off x="4110163" y="1666867"/>
            <a:ext cx="633778" cy="515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47" name="Line 87"/>
          <p:cNvSpPr>
            <a:spLocks noChangeShapeType="1"/>
          </p:cNvSpPr>
          <p:nvPr/>
        </p:nvSpPr>
        <p:spPr bwMode="auto">
          <a:xfrm flipV="1">
            <a:off x="1521562" y="3244456"/>
            <a:ext cx="632769" cy="242706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44" name="Line 84"/>
          <p:cNvSpPr>
            <a:spLocks noChangeShapeType="1"/>
          </p:cNvSpPr>
          <p:nvPr/>
        </p:nvSpPr>
        <p:spPr bwMode="auto">
          <a:xfrm flipH="1">
            <a:off x="888793" y="4215280"/>
            <a:ext cx="172573" cy="60676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70" name="Rectangle 110"/>
          <p:cNvSpPr>
            <a:spLocks noChangeArrowheads="1"/>
          </p:cNvSpPr>
          <p:nvPr/>
        </p:nvSpPr>
        <p:spPr bwMode="auto">
          <a:xfrm>
            <a:off x="0" y="58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72" name="Rectangle 112"/>
          <p:cNvSpPr>
            <a:spLocks noChangeArrowheads="1"/>
          </p:cNvSpPr>
          <p:nvPr/>
        </p:nvSpPr>
        <p:spPr bwMode="auto">
          <a:xfrm>
            <a:off x="0" y="3810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73" name="Rectangle 113"/>
          <p:cNvSpPr>
            <a:spLocks noChangeArrowheads="1"/>
          </p:cNvSpPr>
          <p:nvPr/>
        </p:nvSpPr>
        <p:spPr bwMode="auto">
          <a:xfrm>
            <a:off x="0" y="53764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5474" name="Rectangle 114"/>
          <p:cNvSpPr>
            <a:spLocks noChangeArrowheads="1"/>
          </p:cNvSpPr>
          <p:nvPr/>
        </p:nvSpPr>
        <p:spPr bwMode="auto">
          <a:xfrm>
            <a:off x="0" y="10535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5475" name="Rectangle 115"/>
          <p:cNvSpPr>
            <a:spLocks noChangeArrowheads="1"/>
          </p:cNvSpPr>
          <p:nvPr/>
        </p:nvSpPr>
        <p:spPr bwMode="auto">
          <a:xfrm>
            <a:off x="0" y="15853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5476" name="Rectangle 116"/>
          <p:cNvSpPr>
            <a:spLocks noChangeArrowheads="1"/>
          </p:cNvSpPr>
          <p:nvPr/>
        </p:nvSpPr>
        <p:spPr bwMode="auto">
          <a:xfrm>
            <a:off x="0" y="214895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5479" name="Rectangle 119"/>
          <p:cNvSpPr>
            <a:spLocks noChangeArrowheads="1"/>
          </p:cNvSpPr>
          <p:nvPr/>
        </p:nvSpPr>
        <p:spPr bwMode="auto">
          <a:xfrm>
            <a:off x="0" y="2714625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481" name="Rectangle 121"/>
          <p:cNvSpPr>
            <a:spLocks noChangeArrowheads="1"/>
          </p:cNvSpPr>
          <p:nvPr/>
        </p:nvSpPr>
        <p:spPr bwMode="auto">
          <a:xfrm>
            <a:off x="0" y="28950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483" name="Rectangle 123"/>
          <p:cNvSpPr>
            <a:spLocks noChangeArrowheads="1"/>
          </p:cNvSpPr>
          <p:nvPr/>
        </p:nvSpPr>
        <p:spPr bwMode="auto">
          <a:xfrm>
            <a:off x="0" y="58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5482" name="Object 122"/>
          <p:cNvGraphicFramePr>
            <a:graphicFrameLocks noChangeAspect="1"/>
          </p:cNvGraphicFramePr>
          <p:nvPr/>
        </p:nvGraphicFramePr>
        <p:xfrm>
          <a:off x="1071538" y="4405324"/>
          <a:ext cx="257176" cy="339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5" name="Equation" r:id="rId19" imgW="114102" imgH="177492" progId="Equation.3">
                  <p:embed/>
                </p:oleObj>
              </mc:Choice>
              <mc:Fallback>
                <p:oleObj name="Equation" r:id="rId19" imgW="114102" imgH="177492" progId="Equation.3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4405324"/>
                        <a:ext cx="257176" cy="3393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2" name="Egyenes összekötő nyíllal 121"/>
          <p:cNvCxnSpPr/>
          <p:nvPr/>
        </p:nvCxnSpPr>
        <p:spPr>
          <a:xfrm rot="5400000" flipH="1" flipV="1">
            <a:off x="750067" y="2964657"/>
            <a:ext cx="357190" cy="142876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85" name="Rectangle 125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5484" name="Object 124"/>
          <p:cNvGraphicFramePr>
            <a:graphicFrameLocks noChangeAspect="1"/>
          </p:cNvGraphicFramePr>
          <p:nvPr/>
        </p:nvGraphicFramePr>
        <p:xfrm>
          <a:off x="5336910" y="2143120"/>
          <a:ext cx="2697212" cy="68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6" name="Equation" r:id="rId21" imgW="1282700" imgH="393700" progId="Equation.3">
                  <p:embed/>
                </p:oleObj>
              </mc:Choice>
              <mc:Fallback>
                <p:oleObj name="Equation" r:id="rId21" imgW="1282700" imgH="393700" progId="Equation.3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6910" y="2143120"/>
                        <a:ext cx="2697212" cy="68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87" name="Rectangle 12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5486" name="Object 126"/>
          <p:cNvGraphicFramePr>
            <a:graphicFrameLocks noChangeAspect="1"/>
          </p:cNvGraphicFramePr>
          <p:nvPr/>
        </p:nvGraphicFramePr>
        <p:xfrm>
          <a:off x="5366539" y="3929070"/>
          <a:ext cx="2467127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7" name="Equation" r:id="rId23" imgW="1015920" imgH="355320" progId="Equation.3">
                  <p:embed/>
                </p:oleObj>
              </mc:Choice>
              <mc:Fallback>
                <p:oleObj name="Equation" r:id="rId23" imgW="1015920" imgH="355320" progId="Equation.3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6539" y="3929070"/>
                        <a:ext cx="2467127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" name="Téglalap 128"/>
          <p:cNvSpPr/>
          <p:nvPr/>
        </p:nvSpPr>
        <p:spPr>
          <a:xfrm>
            <a:off x="5643570" y="3274222"/>
            <a:ext cx="22333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>
                <a:latin typeface="Arial" pitchFamily="34" charset="0"/>
                <a:cs typeface="Arial" pitchFamily="34" charset="0"/>
              </a:rPr>
              <a:t>vektori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formában: </a:t>
            </a:r>
            <a:endParaRPr lang="hu-H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5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1" dur="500"/>
                                        <p:tgtEl>
                                          <p:spTgt spid="15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5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7" dur="500"/>
                                        <p:tgtEl>
                                          <p:spTgt spid="15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9" grpId="0" animBg="1" autoUpdateAnimBg="0"/>
      <p:bldP spid="15468" grpId="0" animBg="1" autoUpdateAnimBg="0"/>
      <p:bldP spid="15466" grpId="0" animBg="1" autoUpdateAnimBg="0"/>
      <p:bldP spid="15465" grpId="0" animBg="1" autoUpdateAnimBg="0"/>
      <p:bldP spid="15464" grpId="0" animBg="1" autoUpdateAnimBg="0"/>
      <p:bldP spid="15463" grpId="0" animBg="1" autoUpdateAnimBg="0"/>
      <p:bldP spid="15462" grpId="0" animBg="1" autoUpdateAnimBg="0"/>
      <p:bldP spid="15460" grpId="0" autoUpdateAnimBg="0"/>
      <p:bldP spid="15454" grpId="0" animBg="1" autoUpdateAnimBg="0"/>
      <p:bldP spid="15453" grpId="0" animBg="1" autoUpdateAnimBg="0"/>
      <p:bldP spid="15450" grpId="0" animBg="1" autoUpdateAnimBg="0"/>
      <p:bldP spid="15447" grpId="0" animBg="1" autoUpdateAnimBg="0"/>
      <p:bldP spid="15444" grpId="0" animBg="1" autoUpdateAnimBg="0"/>
      <p:bldP spid="1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-33342"/>
            <a:ext cx="61686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Végtelen hosszú egyenes vezető</a:t>
            </a:r>
            <a:r>
              <a:rPr kumimoji="0" lang="hu-HU" altLang="ja-JP" sz="20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mágneses mezeje</a:t>
            </a:r>
            <a:r>
              <a:rPr kumimoji="0" lang="hu-HU" altLang="ja-JP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hu-HU" altLang="ja-JP" sz="18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6386" name="Picture 2" descr="D:\Documents and Settings\HorvathM\Asztal\DSC0000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8229" y="12858820"/>
            <a:ext cx="19507201" cy="12192001"/>
          </a:xfrm>
          <a:prstGeom prst="rect">
            <a:avLst/>
          </a:prstGeom>
          <a:noFill/>
        </p:spPr>
      </p:pic>
      <p:pic>
        <p:nvPicPr>
          <p:cNvPr id="16387" name="Picture 3" descr="D:\Documents and Settings\HorvathM\Asztal\DSC0000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9058" y="1057299"/>
            <a:ext cx="3643338" cy="2434091"/>
          </a:xfrm>
          <a:prstGeom prst="rect">
            <a:avLst/>
          </a:prstGeom>
          <a:noFill/>
        </p:spPr>
      </p:pic>
      <p:sp>
        <p:nvSpPr>
          <p:cNvPr id="16389" name="Line 5"/>
          <p:cNvSpPr>
            <a:spLocks noChangeShapeType="1"/>
          </p:cNvSpPr>
          <p:nvPr/>
        </p:nvSpPr>
        <p:spPr bwMode="auto">
          <a:xfrm flipV="1">
            <a:off x="1928795" y="3095627"/>
            <a:ext cx="1587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2071670" y="3155159"/>
          <a:ext cx="285752" cy="365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4" name="Equation" r:id="rId5" imgW="114120" imgH="177480" progId="Equation.3">
                  <p:embed/>
                </p:oleObj>
              </mc:Choice>
              <mc:Fallback>
                <p:oleObj name="Equation" r:id="rId5" imgW="11412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70" y="3155159"/>
                        <a:ext cx="285752" cy="3652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3" name="Line 9"/>
          <p:cNvSpPr>
            <a:spLocks noChangeShapeType="1"/>
          </p:cNvSpPr>
          <p:nvPr/>
        </p:nvSpPr>
        <p:spPr bwMode="auto">
          <a:xfrm flipH="1" flipV="1">
            <a:off x="2186652" y="1681040"/>
            <a:ext cx="357190" cy="297658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2357422" y="1428740"/>
          <a:ext cx="271474" cy="3540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5" name="Equation" r:id="rId7" imgW="126720" imgH="177480" progId="Equation.3">
                  <p:embed/>
                </p:oleObj>
              </mc:Choice>
              <mc:Fallback>
                <p:oleObj name="Equation" r:id="rId7" imgW="12672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1428740"/>
                        <a:ext cx="271474" cy="3540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1785918" y="1666867"/>
          <a:ext cx="368318" cy="302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6" name="Equation" r:id="rId9" imgW="114120" imgH="152280" progId="Equation.3">
                  <p:embed/>
                </p:oleObj>
              </mc:Choice>
              <mc:Fallback>
                <p:oleObj name="Equation" r:id="rId9" imgW="114120" imgH="1522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18" y="1666867"/>
                        <a:ext cx="368318" cy="3023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Egyenes összekötő 16"/>
          <p:cNvCxnSpPr/>
          <p:nvPr/>
        </p:nvCxnSpPr>
        <p:spPr>
          <a:xfrm rot="10800000">
            <a:off x="1428728" y="1973597"/>
            <a:ext cx="1071570" cy="13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zis 17"/>
          <p:cNvSpPr/>
          <p:nvPr/>
        </p:nvSpPr>
        <p:spPr>
          <a:xfrm>
            <a:off x="417710" y="1853865"/>
            <a:ext cx="2143140" cy="2976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Ellipszis 18"/>
          <p:cNvSpPr/>
          <p:nvPr/>
        </p:nvSpPr>
        <p:spPr>
          <a:xfrm>
            <a:off x="417710" y="2678905"/>
            <a:ext cx="2143140" cy="29765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Téglalap 25"/>
          <p:cNvSpPr/>
          <p:nvPr/>
        </p:nvSpPr>
        <p:spPr>
          <a:xfrm>
            <a:off x="1376309" y="1256091"/>
            <a:ext cx="280988" cy="232173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23" name="Egyenes összekötő nyíllal 22"/>
          <p:cNvCxnSpPr/>
          <p:nvPr/>
        </p:nvCxnSpPr>
        <p:spPr>
          <a:xfrm>
            <a:off x="1284457" y="2975144"/>
            <a:ext cx="357190" cy="1323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nyíllal 23"/>
          <p:cNvCxnSpPr/>
          <p:nvPr/>
        </p:nvCxnSpPr>
        <p:spPr>
          <a:xfrm>
            <a:off x="1290579" y="2141701"/>
            <a:ext cx="357190" cy="1323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llipszis 26"/>
          <p:cNvSpPr/>
          <p:nvPr/>
        </p:nvSpPr>
        <p:spPr>
          <a:xfrm>
            <a:off x="1371545" y="1189194"/>
            <a:ext cx="285752" cy="11906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Ellipszis 27"/>
          <p:cNvSpPr/>
          <p:nvPr/>
        </p:nvSpPr>
        <p:spPr>
          <a:xfrm>
            <a:off x="1362667" y="3510742"/>
            <a:ext cx="285752" cy="11906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Ív 28"/>
          <p:cNvSpPr/>
          <p:nvPr/>
        </p:nvSpPr>
        <p:spPr>
          <a:xfrm rot="7680000">
            <a:off x="1311356" y="3182191"/>
            <a:ext cx="337122" cy="48228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Téglalap 31"/>
          <p:cNvSpPr/>
          <p:nvPr/>
        </p:nvSpPr>
        <p:spPr>
          <a:xfrm>
            <a:off x="417710" y="3997627"/>
            <a:ext cx="85011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>
                <a:latin typeface="Arial" pitchFamily="34" charset="0"/>
                <a:cs typeface="Arial" pitchFamily="34" charset="0"/>
              </a:rPr>
              <a:t>Az indukcióvonalak koncentrikus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köröket </a:t>
            </a:r>
            <a:r>
              <a:rPr lang="hu-HU" sz="2000" dirty="0">
                <a:latin typeface="Arial" pitchFamily="34" charset="0"/>
                <a:cs typeface="Arial" pitchFamily="34" charset="0"/>
              </a:rPr>
              <a:t>alkotnak, az indukcióvektorok iránya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2000" dirty="0">
                <a:latin typeface="Arial" pitchFamily="34" charset="0"/>
                <a:cs typeface="Arial" pitchFamily="34" charset="0"/>
              </a:rPr>
              <a:t>az áram irányával jobb menetű csavart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alkot:</a:t>
            </a:r>
            <a:endParaRPr lang="hu-H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179513" y="4849440"/>
            <a:ext cx="85763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 smtClean="0">
                <a:latin typeface="Arial" pitchFamily="34" charset="0"/>
                <a:cs typeface="Arial" pitchFamily="34" charset="0"/>
              </a:rPr>
              <a:t>Ha jobb kezünk hüvelykujja mutatja az áramirányt, akkor behajlított ujjaink</a:t>
            </a:r>
          </a:p>
          <a:p>
            <a:r>
              <a:rPr lang="hu-HU" sz="2000" dirty="0" smtClean="0">
                <a:latin typeface="Arial" pitchFamily="34" charset="0"/>
                <a:cs typeface="Arial" pitchFamily="34" charset="0"/>
              </a:rPr>
              <a:t> mutatják a mágneses mező irányát. </a:t>
            </a:r>
            <a:endParaRPr lang="hu-HU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ktum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831401"/>
              </p:ext>
            </p:extLst>
          </p:nvPr>
        </p:nvGraphicFramePr>
        <p:xfrm>
          <a:off x="6444208" y="1284491"/>
          <a:ext cx="28575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7" name="Equation" r:id="rId11" imgW="114102" imgH="177492" progId="Equation.3">
                  <p:embed/>
                </p:oleObj>
              </mc:Choice>
              <mc:Fallback>
                <p:oleObj name="Equation" r:id="rId11" imgW="114102" imgH="17749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1284491"/>
                        <a:ext cx="285750" cy="365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Line 5"/>
          <p:cNvSpPr>
            <a:spLocks noChangeShapeType="1"/>
          </p:cNvSpPr>
          <p:nvPr/>
        </p:nvSpPr>
        <p:spPr bwMode="auto">
          <a:xfrm flipV="1">
            <a:off x="6181585" y="1241923"/>
            <a:ext cx="1587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/>
      <p:bldP spid="16393" grpId="0" animBg="1"/>
      <p:bldP spid="18" grpId="0" animBg="1"/>
      <p:bldP spid="19" grpId="0" animBg="1"/>
      <p:bldP spid="32" grpId="0"/>
      <p:bldP spid="2" grpId="0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églalap 49"/>
          <p:cNvSpPr/>
          <p:nvPr/>
        </p:nvSpPr>
        <p:spPr>
          <a:xfrm>
            <a:off x="785786" y="2976563"/>
            <a:ext cx="30003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A</a:t>
            </a:r>
            <a:r>
              <a:rPr kumimoji="0" lang="hu-H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lap</a:t>
            </a:r>
            <a:r>
              <a: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síkjába merőlegesen befolyó áram által keltett mágneses</a:t>
            </a:r>
            <a:r>
              <a:rPr kumimoji="0" lang="hu-H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mező</a:t>
            </a:r>
            <a:endParaRPr lang="hu-HU" dirty="0"/>
          </a:p>
        </p:txBody>
      </p:sp>
      <p:sp>
        <p:nvSpPr>
          <p:cNvPr id="51" name="Téglalap 50"/>
          <p:cNvSpPr/>
          <p:nvPr/>
        </p:nvSpPr>
        <p:spPr>
          <a:xfrm>
            <a:off x="4357686" y="2976563"/>
            <a:ext cx="30003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A</a:t>
            </a:r>
            <a:r>
              <a:rPr kumimoji="0" lang="hu-H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lap</a:t>
            </a:r>
            <a:r>
              <a: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síkjából merőlegesen kifolyó áram által keltett mágneses</a:t>
            </a:r>
            <a:r>
              <a:rPr kumimoji="0" lang="hu-H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mező</a:t>
            </a:r>
            <a:endParaRPr lang="hu-HU" dirty="0"/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pSp>
        <p:nvGrpSpPr>
          <p:cNvPr id="56" name="Csoportba foglalás 55"/>
          <p:cNvGrpSpPr/>
          <p:nvPr/>
        </p:nvGrpSpPr>
        <p:grpSpPr>
          <a:xfrm>
            <a:off x="1187624" y="1012018"/>
            <a:ext cx="2276326" cy="1785950"/>
            <a:chOff x="500034" y="1714488"/>
            <a:chExt cx="2625732" cy="2143140"/>
          </a:xfrm>
        </p:grpSpPr>
        <p:grpSp>
          <p:nvGrpSpPr>
            <p:cNvPr id="48" name="Csoportba foglalás 47"/>
            <p:cNvGrpSpPr/>
            <p:nvPr/>
          </p:nvGrpSpPr>
          <p:grpSpPr>
            <a:xfrm>
              <a:off x="500034" y="1714488"/>
              <a:ext cx="2144728" cy="2143140"/>
              <a:chOff x="714348" y="2000240"/>
              <a:chExt cx="2144728" cy="2143140"/>
            </a:xfrm>
          </p:grpSpPr>
          <p:sp>
            <p:nvSpPr>
              <p:cNvPr id="23" name="Ellipszis 22"/>
              <p:cNvSpPr/>
              <p:nvPr/>
            </p:nvSpPr>
            <p:spPr>
              <a:xfrm>
                <a:off x="714348" y="2000240"/>
                <a:ext cx="2143140" cy="2143140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5" name="Ellipszis 24"/>
              <p:cNvSpPr/>
              <p:nvPr/>
            </p:nvSpPr>
            <p:spPr>
              <a:xfrm>
                <a:off x="1071538" y="2357430"/>
                <a:ext cx="1428760" cy="1428760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7" name="Ellipszis 26"/>
              <p:cNvSpPr/>
              <p:nvPr/>
            </p:nvSpPr>
            <p:spPr>
              <a:xfrm>
                <a:off x="1428728" y="2708498"/>
                <a:ext cx="714380" cy="714380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9" name="Ellipszis 28"/>
              <p:cNvSpPr/>
              <p:nvPr/>
            </p:nvSpPr>
            <p:spPr>
              <a:xfrm>
                <a:off x="1675700" y="2961592"/>
                <a:ext cx="214314" cy="214314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17430" name="Rectangle 22"/>
              <p:cNvSpPr>
                <a:spLocks noChangeArrowheads="1"/>
              </p:cNvSpPr>
              <p:nvPr/>
            </p:nvSpPr>
            <p:spPr bwMode="auto">
              <a:xfrm>
                <a:off x="1643042" y="2851534"/>
                <a:ext cx="357158" cy="4062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altLang="ja-JP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x</a:t>
                </a:r>
                <a:endParaRPr kumimoji="0" lang="hu-HU" altLang="ja-JP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cxnSp>
            <p:nvCxnSpPr>
              <p:cNvPr id="34" name="Egyenes összekötő nyíllal 33"/>
              <p:cNvCxnSpPr/>
              <p:nvPr/>
            </p:nvCxnSpPr>
            <p:spPr>
              <a:xfrm>
                <a:off x="2143108" y="2989486"/>
                <a:ext cx="1588" cy="149792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Egyenes összekötő nyíllal 36"/>
              <p:cNvCxnSpPr/>
              <p:nvPr/>
            </p:nvCxnSpPr>
            <p:spPr>
              <a:xfrm>
                <a:off x="2500298" y="2995608"/>
                <a:ext cx="1588" cy="149792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Egyenes összekötő nyíllal 37"/>
              <p:cNvCxnSpPr/>
              <p:nvPr/>
            </p:nvCxnSpPr>
            <p:spPr>
              <a:xfrm>
                <a:off x="2857488" y="3006494"/>
                <a:ext cx="1588" cy="149792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Egyenes összekötő nyíllal 41"/>
              <p:cNvCxnSpPr/>
              <p:nvPr/>
            </p:nvCxnSpPr>
            <p:spPr>
              <a:xfrm flipV="1">
                <a:off x="1071538" y="2972478"/>
                <a:ext cx="1588" cy="149792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Egyenes összekötő nyíllal 42"/>
              <p:cNvCxnSpPr/>
              <p:nvPr/>
            </p:nvCxnSpPr>
            <p:spPr>
              <a:xfrm flipV="1">
                <a:off x="1439614" y="2983364"/>
                <a:ext cx="1588" cy="149792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Egyenes összekötő nyíllal 43"/>
              <p:cNvCxnSpPr/>
              <p:nvPr/>
            </p:nvCxnSpPr>
            <p:spPr>
              <a:xfrm flipV="1">
                <a:off x="714348" y="2961592"/>
                <a:ext cx="1588" cy="149792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17431" name="Object 23"/>
            <p:cNvGraphicFramePr>
              <a:graphicFrameLocks noChangeAspect="1"/>
            </p:cNvGraphicFramePr>
            <p:nvPr/>
          </p:nvGraphicFramePr>
          <p:xfrm>
            <a:off x="2857488" y="2643182"/>
            <a:ext cx="268278" cy="3685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78" name="Equation" r:id="rId3" imgW="126720" imgH="177480" progId="Equation.3">
                    <p:embed/>
                  </p:oleObj>
                </mc:Choice>
                <mc:Fallback>
                  <p:oleObj name="Equation" r:id="rId3" imgW="126720" imgH="177480" progId="Equation.3">
                    <p:embed/>
                    <p:pic>
                      <p:nvPicPr>
                        <p:cNvPr id="0" name="Picture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57488" y="2643182"/>
                          <a:ext cx="268278" cy="3685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7" name="Csoportba foglalás 56"/>
          <p:cNvGrpSpPr/>
          <p:nvPr/>
        </p:nvGrpSpPr>
        <p:grpSpPr>
          <a:xfrm>
            <a:off x="4716016" y="1071550"/>
            <a:ext cx="2144728" cy="1785950"/>
            <a:chOff x="4071934" y="1857364"/>
            <a:chExt cx="2482866" cy="2143140"/>
          </a:xfrm>
        </p:grpSpPr>
        <p:sp>
          <p:nvSpPr>
            <p:cNvPr id="55" name="Ellipszis 54"/>
            <p:cNvSpPr/>
            <p:nvPr/>
          </p:nvSpPr>
          <p:spPr>
            <a:xfrm>
              <a:off x="5033286" y="2857496"/>
              <a:ext cx="214314" cy="21431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49" name="Csoportba foglalás 48"/>
            <p:cNvGrpSpPr/>
            <p:nvPr/>
          </p:nvGrpSpPr>
          <p:grpSpPr>
            <a:xfrm>
              <a:off x="4071934" y="1857364"/>
              <a:ext cx="2144728" cy="2143140"/>
              <a:chOff x="3500430" y="2143116"/>
              <a:chExt cx="2144728" cy="2143140"/>
            </a:xfrm>
          </p:grpSpPr>
          <p:sp>
            <p:nvSpPr>
              <p:cNvPr id="24" name="Ellipszis 23"/>
              <p:cNvSpPr/>
              <p:nvPr/>
            </p:nvSpPr>
            <p:spPr>
              <a:xfrm>
                <a:off x="3500430" y="2143116"/>
                <a:ext cx="2143140" cy="2143140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6" name="Ellipszis 25"/>
              <p:cNvSpPr/>
              <p:nvPr/>
            </p:nvSpPr>
            <p:spPr>
              <a:xfrm>
                <a:off x="3863742" y="2532964"/>
                <a:ext cx="1428760" cy="1428760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28" name="Ellipszis 27"/>
              <p:cNvSpPr/>
              <p:nvPr/>
            </p:nvSpPr>
            <p:spPr>
              <a:xfrm>
                <a:off x="4214810" y="2890154"/>
                <a:ext cx="714380" cy="714380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cxnSp>
            <p:nvCxnSpPr>
              <p:cNvPr id="39" name="Egyenes összekötő nyíllal 38"/>
              <p:cNvCxnSpPr/>
              <p:nvPr/>
            </p:nvCxnSpPr>
            <p:spPr>
              <a:xfrm>
                <a:off x="3857620" y="3182028"/>
                <a:ext cx="1588" cy="149792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Egyenes összekötő nyíllal 39"/>
              <p:cNvCxnSpPr/>
              <p:nvPr/>
            </p:nvCxnSpPr>
            <p:spPr>
              <a:xfrm>
                <a:off x="4214810" y="3182028"/>
                <a:ext cx="1588" cy="149792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Egyenes összekötő nyíllal 40"/>
              <p:cNvCxnSpPr/>
              <p:nvPr/>
            </p:nvCxnSpPr>
            <p:spPr>
              <a:xfrm>
                <a:off x="3517438" y="3160256"/>
                <a:ext cx="1588" cy="149792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Egyenes összekötő nyíllal 44"/>
              <p:cNvCxnSpPr/>
              <p:nvPr/>
            </p:nvCxnSpPr>
            <p:spPr>
              <a:xfrm flipV="1">
                <a:off x="4929190" y="3143248"/>
                <a:ext cx="1588" cy="149792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Egyenes összekötő nyíllal 45"/>
              <p:cNvCxnSpPr/>
              <p:nvPr/>
            </p:nvCxnSpPr>
            <p:spPr>
              <a:xfrm flipV="1">
                <a:off x="5286380" y="3143248"/>
                <a:ext cx="1588" cy="149792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Egyenes összekötő nyíllal 46"/>
              <p:cNvCxnSpPr/>
              <p:nvPr/>
            </p:nvCxnSpPr>
            <p:spPr>
              <a:xfrm flipV="1">
                <a:off x="5643570" y="3143248"/>
                <a:ext cx="1588" cy="149792"/>
              </a:xfrm>
              <a:prstGeom prst="straightConnector1">
                <a:avLst/>
              </a:prstGeom>
              <a:ln w="1905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Téglalap 31"/>
              <p:cNvSpPr/>
              <p:nvPr/>
            </p:nvSpPr>
            <p:spPr>
              <a:xfrm>
                <a:off x="4430001" y="2877576"/>
                <a:ext cx="261610" cy="5539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u-HU" sz="2400" dirty="0"/>
                  <a:t>.</a:t>
                </a:r>
              </a:p>
            </p:txBody>
          </p:sp>
        </p:grpSp>
        <p:graphicFrame>
          <p:nvGraphicFramePr>
            <p:cNvPr id="17433" name="Object 25"/>
            <p:cNvGraphicFramePr>
              <a:graphicFrameLocks noChangeAspect="1"/>
            </p:cNvGraphicFramePr>
            <p:nvPr/>
          </p:nvGraphicFramePr>
          <p:xfrm>
            <a:off x="6286512" y="2786058"/>
            <a:ext cx="268288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79" name="Equation" r:id="rId5" imgW="126720" imgH="177480" progId="Equation.3">
                    <p:embed/>
                  </p:oleObj>
                </mc:Choice>
                <mc:Fallback>
                  <p:oleObj name="Equation" r:id="rId5" imgW="126720" imgH="177480" progId="Equation.3">
                    <p:embed/>
                    <p:pic>
                      <p:nvPicPr>
                        <p:cNvPr id="0" name="Picture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86512" y="2786058"/>
                          <a:ext cx="268288" cy="368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571472" y="204765"/>
            <a:ext cx="80724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Az egyenes vezetőt körülvevő mágneses mező hengerszimmetrikus:</a:t>
            </a:r>
            <a:endParaRPr kumimoji="0" lang="hu-HU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36" name="Rectangle 2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435" name="Object 27"/>
          <p:cNvGraphicFramePr>
            <a:graphicFrameLocks noChangeAspect="1"/>
          </p:cNvGraphicFramePr>
          <p:nvPr/>
        </p:nvGraphicFramePr>
        <p:xfrm>
          <a:off x="1214414" y="4583918"/>
          <a:ext cx="1376488" cy="5953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0" name="Equation" r:id="rId6" imgW="748975" imgH="393529" progId="Equation.3">
                  <p:embed/>
                </p:oleObj>
              </mc:Choice>
              <mc:Fallback>
                <p:oleObj name="Equation" r:id="rId6" imgW="748975" imgH="393529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4583918"/>
                        <a:ext cx="1376488" cy="5953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8" name="Rectangle 3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437" name="Object 29"/>
          <p:cNvGraphicFramePr>
            <a:graphicFrameLocks noChangeAspect="1"/>
          </p:cNvGraphicFramePr>
          <p:nvPr/>
        </p:nvGraphicFramePr>
        <p:xfrm>
          <a:off x="5214942" y="4583919"/>
          <a:ext cx="1501006" cy="563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1" name="Equation" r:id="rId8" imgW="863225" imgH="393529" progId="Equation.3">
                  <p:embed/>
                </p:oleObj>
              </mc:Choice>
              <mc:Fallback>
                <p:oleObj name="Equation" r:id="rId8" imgW="863225" imgH="393529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42" y="4583919"/>
                        <a:ext cx="1501006" cy="5635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9" name="Rectangle 31"/>
          <p:cNvSpPr>
            <a:spLocks noChangeArrowheads="1"/>
          </p:cNvSpPr>
          <p:nvPr/>
        </p:nvSpPr>
        <p:spPr bwMode="auto">
          <a:xfrm>
            <a:off x="571472" y="4076888"/>
            <a:ext cx="31432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mágneses térerősség:</a:t>
            </a:r>
            <a:endParaRPr kumimoji="0" lang="hu-HU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4" name="Téglalap 63"/>
          <p:cNvSpPr/>
          <p:nvPr/>
        </p:nvSpPr>
        <p:spPr>
          <a:xfrm>
            <a:off x="5072066" y="4167197"/>
            <a:ext cx="142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>
                <a:latin typeface="Arial" pitchFamily="34" charset="0"/>
                <a:cs typeface="Arial" pitchFamily="34" charset="0"/>
              </a:rPr>
              <a:t>Az </a:t>
            </a:r>
            <a:r>
              <a:rPr lang="hu-HU" dirty="0" smtClean="0">
                <a:latin typeface="Arial" pitchFamily="34" charset="0"/>
                <a:cs typeface="Arial" pitchFamily="34" charset="0"/>
              </a:rPr>
              <a:t>indukció:</a:t>
            </a:r>
            <a:endParaRPr lang="hu-H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17439" grpId="0"/>
      <p:bldP spid="6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84731" y="40881"/>
            <a:ext cx="37321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Szolenoid</a:t>
            </a:r>
            <a:r>
              <a:rPr kumimoji="0" lang="hu-H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mágneses mezeje:</a:t>
            </a:r>
            <a:endParaRPr kumimoji="0" 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71" name="Csoportba foglalás 70"/>
          <p:cNvGrpSpPr/>
          <p:nvPr/>
        </p:nvGrpSpPr>
        <p:grpSpPr>
          <a:xfrm>
            <a:off x="486910" y="2119657"/>
            <a:ext cx="3725050" cy="1563372"/>
            <a:chOff x="4214810" y="1276724"/>
            <a:chExt cx="3975100" cy="1876046"/>
          </a:xfrm>
        </p:grpSpPr>
        <p:grpSp>
          <p:nvGrpSpPr>
            <p:cNvPr id="52" name="Csoportba foglalás 51"/>
            <p:cNvGrpSpPr/>
            <p:nvPr/>
          </p:nvGrpSpPr>
          <p:grpSpPr>
            <a:xfrm>
              <a:off x="4214810" y="1500174"/>
              <a:ext cx="3975100" cy="1593850"/>
              <a:chOff x="1357290" y="2214554"/>
              <a:chExt cx="3975100" cy="1593850"/>
            </a:xfrm>
          </p:grpSpPr>
          <p:sp>
            <p:nvSpPr>
              <p:cNvPr id="18439" name="Arc 7"/>
              <p:cNvSpPr>
                <a:spLocks/>
              </p:cNvSpPr>
              <p:nvPr/>
            </p:nvSpPr>
            <p:spPr bwMode="auto">
              <a:xfrm flipH="1">
                <a:off x="1789090" y="2443154"/>
                <a:ext cx="1020445" cy="45720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grpSp>
            <p:nvGrpSpPr>
              <p:cNvPr id="18440" name="Group 8"/>
              <p:cNvGrpSpPr>
                <a:grpSpLocks/>
              </p:cNvGrpSpPr>
              <p:nvPr/>
            </p:nvGrpSpPr>
            <p:grpSpPr bwMode="auto">
              <a:xfrm>
                <a:off x="2697140" y="2671754"/>
                <a:ext cx="1315085" cy="1136650"/>
                <a:chOff x="5727" y="10584"/>
                <a:chExt cx="2071" cy="1790"/>
              </a:xfrm>
            </p:grpSpPr>
            <p:sp>
              <p:nvSpPr>
                <p:cNvPr id="18441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5727" y="11094"/>
                  <a:ext cx="1" cy="126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42" name="Arc 10"/>
                <p:cNvSpPr>
                  <a:spLocks/>
                </p:cNvSpPr>
                <p:nvPr/>
              </p:nvSpPr>
              <p:spPr bwMode="auto">
                <a:xfrm rot="5400000" flipH="1">
                  <a:off x="5730" y="10583"/>
                  <a:ext cx="548" cy="549"/>
                </a:xfrm>
                <a:custGeom>
                  <a:avLst/>
                  <a:gdLst>
                    <a:gd name="G0" fmla="+- 582 0 0"/>
                    <a:gd name="G1" fmla="+- 21600 0 0"/>
                    <a:gd name="G2" fmla="+- 21600 0 0"/>
                    <a:gd name="T0" fmla="*/ 0 w 22182"/>
                    <a:gd name="T1" fmla="*/ 8 h 43176"/>
                    <a:gd name="T2" fmla="*/ 1596 w 22182"/>
                    <a:gd name="T3" fmla="*/ 43176 h 43176"/>
                    <a:gd name="T4" fmla="*/ 582 w 22182"/>
                    <a:gd name="T5" fmla="*/ 21600 h 431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182" h="43176" fill="none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</a:path>
                    <a:path w="22182" h="43176" stroke="0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  <a:lnTo>
                        <a:pt x="58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43" name="Arc 11"/>
                <p:cNvSpPr>
                  <a:spLocks/>
                </p:cNvSpPr>
                <p:nvPr/>
              </p:nvSpPr>
              <p:spPr bwMode="auto">
                <a:xfrm rot="16200000" flipH="1">
                  <a:off x="5823" y="11188"/>
                  <a:ext cx="547" cy="360"/>
                </a:xfrm>
                <a:custGeom>
                  <a:avLst/>
                  <a:gdLst>
                    <a:gd name="G0" fmla="+- 621 0 0"/>
                    <a:gd name="G1" fmla="+- 21600 0 0"/>
                    <a:gd name="G2" fmla="+- 21600 0 0"/>
                    <a:gd name="T0" fmla="*/ 39 w 22221"/>
                    <a:gd name="T1" fmla="*/ 8 h 43200"/>
                    <a:gd name="T2" fmla="*/ 0 w 22221"/>
                    <a:gd name="T3" fmla="*/ 43191 h 43200"/>
                    <a:gd name="T4" fmla="*/ 621 w 22221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221" h="43200" fill="none" extrusionOk="0">
                      <a:moveTo>
                        <a:pt x="38" y="7"/>
                      </a:moveTo>
                      <a:cubicBezTo>
                        <a:pt x="232" y="2"/>
                        <a:pt x="426" y="-1"/>
                        <a:pt x="621" y="0"/>
                      </a:cubicBezTo>
                      <a:cubicBezTo>
                        <a:pt x="12550" y="0"/>
                        <a:pt x="22221" y="9670"/>
                        <a:pt x="22221" y="21600"/>
                      </a:cubicBezTo>
                      <a:cubicBezTo>
                        <a:pt x="22221" y="33529"/>
                        <a:pt x="12550" y="43200"/>
                        <a:pt x="621" y="43200"/>
                      </a:cubicBezTo>
                      <a:cubicBezTo>
                        <a:pt x="413" y="43200"/>
                        <a:pt x="206" y="43197"/>
                        <a:pt x="-1" y="43191"/>
                      </a:cubicBezTo>
                    </a:path>
                    <a:path w="22221" h="43200" stroke="0" extrusionOk="0">
                      <a:moveTo>
                        <a:pt x="38" y="7"/>
                      </a:moveTo>
                      <a:cubicBezTo>
                        <a:pt x="232" y="2"/>
                        <a:pt x="426" y="-1"/>
                        <a:pt x="621" y="0"/>
                      </a:cubicBezTo>
                      <a:cubicBezTo>
                        <a:pt x="12550" y="0"/>
                        <a:pt x="22221" y="9670"/>
                        <a:pt x="22221" y="21600"/>
                      </a:cubicBezTo>
                      <a:cubicBezTo>
                        <a:pt x="22221" y="33529"/>
                        <a:pt x="12550" y="43200"/>
                        <a:pt x="621" y="43200"/>
                      </a:cubicBezTo>
                      <a:cubicBezTo>
                        <a:pt x="413" y="43200"/>
                        <a:pt x="206" y="43197"/>
                        <a:pt x="-1" y="43191"/>
                      </a:cubicBezTo>
                      <a:lnTo>
                        <a:pt x="621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44" name="Arc 12"/>
                <p:cNvSpPr>
                  <a:spLocks/>
                </p:cNvSpPr>
                <p:nvPr/>
              </p:nvSpPr>
              <p:spPr bwMode="auto">
                <a:xfrm rot="5400000" flipH="1">
                  <a:off x="6108" y="10583"/>
                  <a:ext cx="548" cy="549"/>
                </a:xfrm>
                <a:custGeom>
                  <a:avLst/>
                  <a:gdLst>
                    <a:gd name="G0" fmla="+- 582 0 0"/>
                    <a:gd name="G1" fmla="+- 21600 0 0"/>
                    <a:gd name="G2" fmla="+- 21600 0 0"/>
                    <a:gd name="T0" fmla="*/ 0 w 22182"/>
                    <a:gd name="T1" fmla="*/ 8 h 43176"/>
                    <a:gd name="T2" fmla="*/ 1596 w 22182"/>
                    <a:gd name="T3" fmla="*/ 43176 h 43176"/>
                    <a:gd name="T4" fmla="*/ 582 w 22182"/>
                    <a:gd name="T5" fmla="*/ 21600 h 431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182" h="43176" fill="none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</a:path>
                    <a:path w="22182" h="43176" stroke="0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  <a:lnTo>
                        <a:pt x="58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45" name="Arc 13"/>
                <p:cNvSpPr>
                  <a:spLocks/>
                </p:cNvSpPr>
                <p:nvPr/>
              </p:nvSpPr>
              <p:spPr bwMode="auto">
                <a:xfrm rot="5400000" flipH="1">
                  <a:off x="5918" y="10583"/>
                  <a:ext cx="548" cy="549"/>
                </a:xfrm>
                <a:custGeom>
                  <a:avLst/>
                  <a:gdLst>
                    <a:gd name="G0" fmla="+- 582 0 0"/>
                    <a:gd name="G1" fmla="+- 21600 0 0"/>
                    <a:gd name="G2" fmla="+- 21600 0 0"/>
                    <a:gd name="T0" fmla="*/ 0 w 22182"/>
                    <a:gd name="T1" fmla="*/ 8 h 43176"/>
                    <a:gd name="T2" fmla="*/ 1596 w 22182"/>
                    <a:gd name="T3" fmla="*/ 43176 h 43176"/>
                    <a:gd name="T4" fmla="*/ 582 w 22182"/>
                    <a:gd name="T5" fmla="*/ 21600 h 431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182" h="43176" fill="none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</a:path>
                    <a:path w="22182" h="43176" stroke="0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  <a:lnTo>
                        <a:pt x="58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46" name="Arc 14"/>
                <p:cNvSpPr>
                  <a:spLocks/>
                </p:cNvSpPr>
                <p:nvPr/>
              </p:nvSpPr>
              <p:spPr bwMode="auto">
                <a:xfrm rot="16200000" flipH="1">
                  <a:off x="6013" y="11188"/>
                  <a:ext cx="547" cy="360"/>
                </a:xfrm>
                <a:custGeom>
                  <a:avLst/>
                  <a:gdLst>
                    <a:gd name="G0" fmla="+- 621 0 0"/>
                    <a:gd name="G1" fmla="+- 21600 0 0"/>
                    <a:gd name="G2" fmla="+- 21600 0 0"/>
                    <a:gd name="T0" fmla="*/ 39 w 22221"/>
                    <a:gd name="T1" fmla="*/ 8 h 43200"/>
                    <a:gd name="T2" fmla="*/ 0 w 22221"/>
                    <a:gd name="T3" fmla="*/ 43191 h 43200"/>
                    <a:gd name="T4" fmla="*/ 621 w 22221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221" h="43200" fill="none" extrusionOk="0">
                      <a:moveTo>
                        <a:pt x="38" y="7"/>
                      </a:moveTo>
                      <a:cubicBezTo>
                        <a:pt x="232" y="2"/>
                        <a:pt x="426" y="-1"/>
                        <a:pt x="621" y="0"/>
                      </a:cubicBezTo>
                      <a:cubicBezTo>
                        <a:pt x="12550" y="0"/>
                        <a:pt x="22221" y="9670"/>
                        <a:pt x="22221" y="21600"/>
                      </a:cubicBezTo>
                      <a:cubicBezTo>
                        <a:pt x="22221" y="33529"/>
                        <a:pt x="12550" y="43200"/>
                        <a:pt x="621" y="43200"/>
                      </a:cubicBezTo>
                      <a:cubicBezTo>
                        <a:pt x="413" y="43200"/>
                        <a:pt x="206" y="43197"/>
                        <a:pt x="-1" y="43191"/>
                      </a:cubicBezTo>
                    </a:path>
                    <a:path w="22221" h="43200" stroke="0" extrusionOk="0">
                      <a:moveTo>
                        <a:pt x="38" y="7"/>
                      </a:moveTo>
                      <a:cubicBezTo>
                        <a:pt x="232" y="2"/>
                        <a:pt x="426" y="-1"/>
                        <a:pt x="621" y="0"/>
                      </a:cubicBezTo>
                      <a:cubicBezTo>
                        <a:pt x="12550" y="0"/>
                        <a:pt x="22221" y="9670"/>
                        <a:pt x="22221" y="21600"/>
                      </a:cubicBezTo>
                      <a:cubicBezTo>
                        <a:pt x="22221" y="33529"/>
                        <a:pt x="12550" y="43200"/>
                        <a:pt x="621" y="43200"/>
                      </a:cubicBezTo>
                      <a:cubicBezTo>
                        <a:pt x="413" y="43200"/>
                        <a:pt x="206" y="43197"/>
                        <a:pt x="-1" y="43191"/>
                      </a:cubicBezTo>
                      <a:lnTo>
                        <a:pt x="621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47" name="Arc 15"/>
                <p:cNvSpPr>
                  <a:spLocks/>
                </p:cNvSpPr>
                <p:nvPr/>
              </p:nvSpPr>
              <p:spPr bwMode="auto">
                <a:xfrm rot="16200000" flipH="1">
                  <a:off x="6203" y="11188"/>
                  <a:ext cx="547" cy="360"/>
                </a:xfrm>
                <a:custGeom>
                  <a:avLst/>
                  <a:gdLst>
                    <a:gd name="G0" fmla="+- 621 0 0"/>
                    <a:gd name="G1" fmla="+- 21600 0 0"/>
                    <a:gd name="G2" fmla="+- 21600 0 0"/>
                    <a:gd name="T0" fmla="*/ 39 w 22221"/>
                    <a:gd name="T1" fmla="*/ 8 h 43200"/>
                    <a:gd name="T2" fmla="*/ 0 w 22221"/>
                    <a:gd name="T3" fmla="*/ 43191 h 43200"/>
                    <a:gd name="T4" fmla="*/ 621 w 22221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221" h="43200" fill="none" extrusionOk="0">
                      <a:moveTo>
                        <a:pt x="38" y="7"/>
                      </a:moveTo>
                      <a:cubicBezTo>
                        <a:pt x="232" y="2"/>
                        <a:pt x="426" y="-1"/>
                        <a:pt x="621" y="0"/>
                      </a:cubicBezTo>
                      <a:cubicBezTo>
                        <a:pt x="12550" y="0"/>
                        <a:pt x="22221" y="9670"/>
                        <a:pt x="22221" y="21600"/>
                      </a:cubicBezTo>
                      <a:cubicBezTo>
                        <a:pt x="22221" y="33529"/>
                        <a:pt x="12550" y="43200"/>
                        <a:pt x="621" y="43200"/>
                      </a:cubicBezTo>
                      <a:cubicBezTo>
                        <a:pt x="413" y="43200"/>
                        <a:pt x="206" y="43197"/>
                        <a:pt x="-1" y="43191"/>
                      </a:cubicBezTo>
                    </a:path>
                    <a:path w="22221" h="43200" stroke="0" extrusionOk="0">
                      <a:moveTo>
                        <a:pt x="38" y="7"/>
                      </a:moveTo>
                      <a:cubicBezTo>
                        <a:pt x="232" y="2"/>
                        <a:pt x="426" y="-1"/>
                        <a:pt x="621" y="0"/>
                      </a:cubicBezTo>
                      <a:cubicBezTo>
                        <a:pt x="12550" y="0"/>
                        <a:pt x="22221" y="9670"/>
                        <a:pt x="22221" y="21600"/>
                      </a:cubicBezTo>
                      <a:cubicBezTo>
                        <a:pt x="22221" y="33529"/>
                        <a:pt x="12550" y="43200"/>
                        <a:pt x="621" y="43200"/>
                      </a:cubicBezTo>
                      <a:cubicBezTo>
                        <a:pt x="413" y="43200"/>
                        <a:pt x="206" y="43197"/>
                        <a:pt x="-1" y="43191"/>
                      </a:cubicBezTo>
                      <a:lnTo>
                        <a:pt x="621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48" name="Arc 16"/>
                <p:cNvSpPr>
                  <a:spLocks/>
                </p:cNvSpPr>
                <p:nvPr/>
              </p:nvSpPr>
              <p:spPr bwMode="auto">
                <a:xfrm rot="16200000" flipH="1">
                  <a:off x="6393" y="11188"/>
                  <a:ext cx="547" cy="360"/>
                </a:xfrm>
                <a:custGeom>
                  <a:avLst/>
                  <a:gdLst>
                    <a:gd name="G0" fmla="+- 621 0 0"/>
                    <a:gd name="G1" fmla="+- 21600 0 0"/>
                    <a:gd name="G2" fmla="+- 21600 0 0"/>
                    <a:gd name="T0" fmla="*/ 39 w 22221"/>
                    <a:gd name="T1" fmla="*/ 8 h 43200"/>
                    <a:gd name="T2" fmla="*/ 0 w 22221"/>
                    <a:gd name="T3" fmla="*/ 43191 h 43200"/>
                    <a:gd name="T4" fmla="*/ 621 w 22221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221" h="43200" fill="none" extrusionOk="0">
                      <a:moveTo>
                        <a:pt x="38" y="7"/>
                      </a:moveTo>
                      <a:cubicBezTo>
                        <a:pt x="232" y="2"/>
                        <a:pt x="426" y="-1"/>
                        <a:pt x="621" y="0"/>
                      </a:cubicBezTo>
                      <a:cubicBezTo>
                        <a:pt x="12550" y="0"/>
                        <a:pt x="22221" y="9670"/>
                        <a:pt x="22221" y="21600"/>
                      </a:cubicBezTo>
                      <a:cubicBezTo>
                        <a:pt x="22221" y="33529"/>
                        <a:pt x="12550" y="43200"/>
                        <a:pt x="621" y="43200"/>
                      </a:cubicBezTo>
                      <a:cubicBezTo>
                        <a:pt x="413" y="43200"/>
                        <a:pt x="206" y="43197"/>
                        <a:pt x="-1" y="43191"/>
                      </a:cubicBezTo>
                    </a:path>
                    <a:path w="22221" h="43200" stroke="0" extrusionOk="0">
                      <a:moveTo>
                        <a:pt x="38" y="7"/>
                      </a:moveTo>
                      <a:cubicBezTo>
                        <a:pt x="232" y="2"/>
                        <a:pt x="426" y="-1"/>
                        <a:pt x="621" y="0"/>
                      </a:cubicBezTo>
                      <a:cubicBezTo>
                        <a:pt x="12550" y="0"/>
                        <a:pt x="22221" y="9670"/>
                        <a:pt x="22221" y="21600"/>
                      </a:cubicBezTo>
                      <a:cubicBezTo>
                        <a:pt x="22221" y="33529"/>
                        <a:pt x="12550" y="43200"/>
                        <a:pt x="621" y="43200"/>
                      </a:cubicBezTo>
                      <a:cubicBezTo>
                        <a:pt x="413" y="43200"/>
                        <a:pt x="206" y="43197"/>
                        <a:pt x="-1" y="43191"/>
                      </a:cubicBezTo>
                      <a:lnTo>
                        <a:pt x="621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49" name="Arc 17"/>
                <p:cNvSpPr>
                  <a:spLocks/>
                </p:cNvSpPr>
                <p:nvPr/>
              </p:nvSpPr>
              <p:spPr bwMode="auto">
                <a:xfrm rot="16200000" flipH="1">
                  <a:off x="6583" y="11188"/>
                  <a:ext cx="547" cy="360"/>
                </a:xfrm>
                <a:custGeom>
                  <a:avLst/>
                  <a:gdLst>
                    <a:gd name="G0" fmla="+- 621 0 0"/>
                    <a:gd name="G1" fmla="+- 21600 0 0"/>
                    <a:gd name="G2" fmla="+- 21600 0 0"/>
                    <a:gd name="T0" fmla="*/ 39 w 22221"/>
                    <a:gd name="T1" fmla="*/ 8 h 43200"/>
                    <a:gd name="T2" fmla="*/ 0 w 22221"/>
                    <a:gd name="T3" fmla="*/ 43191 h 43200"/>
                    <a:gd name="T4" fmla="*/ 621 w 22221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221" h="43200" fill="none" extrusionOk="0">
                      <a:moveTo>
                        <a:pt x="38" y="7"/>
                      </a:moveTo>
                      <a:cubicBezTo>
                        <a:pt x="232" y="2"/>
                        <a:pt x="426" y="-1"/>
                        <a:pt x="621" y="0"/>
                      </a:cubicBezTo>
                      <a:cubicBezTo>
                        <a:pt x="12550" y="0"/>
                        <a:pt x="22221" y="9670"/>
                        <a:pt x="22221" y="21600"/>
                      </a:cubicBezTo>
                      <a:cubicBezTo>
                        <a:pt x="22221" y="33529"/>
                        <a:pt x="12550" y="43200"/>
                        <a:pt x="621" y="43200"/>
                      </a:cubicBezTo>
                      <a:cubicBezTo>
                        <a:pt x="413" y="43200"/>
                        <a:pt x="206" y="43197"/>
                        <a:pt x="-1" y="43191"/>
                      </a:cubicBezTo>
                    </a:path>
                    <a:path w="22221" h="43200" stroke="0" extrusionOk="0">
                      <a:moveTo>
                        <a:pt x="38" y="7"/>
                      </a:moveTo>
                      <a:cubicBezTo>
                        <a:pt x="232" y="2"/>
                        <a:pt x="426" y="-1"/>
                        <a:pt x="621" y="0"/>
                      </a:cubicBezTo>
                      <a:cubicBezTo>
                        <a:pt x="12550" y="0"/>
                        <a:pt x="22221" y="9670"/>
                        <a:pt x="22221" y="21600"/>
                      </a:cubicBezTo>
                      <a:cubicBezTo>
                        <a:pt x="22221" y="33529"/>
                        <a:pt x="12550" y="43200"/>
                        <a:pt x="621" y="43200"/>
                      </a:cubicBezTo>
                      <a:cubicBezTo>
                        <a:pt x="413" y="43200"/>
                        <a:pt x="206" y="43197"/>
                        <a:pt x="-1" y="43191"/>
                      </a:cubicBezTo>
                      <a:lnTo>
                        <a:pt x="621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50" name="Arc 18"/>
                <p:cNvSpPr>
                  <a:spLocks/>
                </p:cNvSpPr>
                <p:nvPr/>
              </p:nvSpPr>
              <p:spPr bwMode="auto">
                <a:xfrm rot="5400000" flipH="1">
                  <a:off x="6298" y="10585"/>
                  <a:ext cx="548" cy="549"/>
                </a:xfrm>
                <a:custGeom>
                  <a:avLst/>
                  <a:gdLst>
                    <a:gd name="G0" fmla="+- 582 0 0"/>
                    <a:gd name="G1" fmla="+- 21600 0 0"/>
                    <a:gd name="G2" fmla="+- 21600 0 0"/>
                    <a:gd name="T0" fmla="*/ 0 w 22182"/>
                    <a:gd name="T1" fmla="*/ 8 h 43176"/>
                    <a:gd name="T2" fmla="*/ 1596 w 22182"/>
                    <a:gd name="T3" fmla="*/ 43176 h 43176"/>
                    <a:gd name="T4" fmla="*/ 582 w 22182"/>
                    <a:gd name="T5" fmla="*/ 21600 h 431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182" h="43176" fill="none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</a:path>
                    <a:path w="22182" h="43176" stroke="0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  <a:lnTo>
                        <a:pt x="58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51" name="Arc 19"/>
                <p:cNvSpPr>
                  <a:spLocks/>
                </p:cNvSpPr>
                <p:nvPr/>
              </p:nvSpPr>
              <p:spPr bwMode="auto">
                <a:xfrm rot="5400000" flipH="1">
                  <a:off x="6488" y="10583"/>
                  <a:ext cx="548" cy="549"/>
                </a:xfrm>
                <a:custGeom>
                  <a:avLst/>
                  <a:gdLst>
                    <a:gd name="G0" fmla="+- 582 0 0"/>
                    <a:gd name="G1" fmla="+- 21600 0 0"/>
                    <a:gd name="G2" fmla="+- 21600 0 0"/>
                    <a:gd name="T0" fmla="*/ 0 w 22182"/>
                    <a:gd name="T1" fmla="*/ 8 h 43176"/>
                    <a:gd name="T2" fmla="*/ 1596 w 22182"/>
                    <a:gd name="T3" fmla="*/ 43176 h 43176"/>
                    <a:gd name="T4" fmla="*/ 582 w 22182"/>
                    <a:gd name="T5" fmla="*/ 21600 h 431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182" h="43176" fill="none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</a:path>
                    <a:path w="22182" h="43176" stroke="0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  <a:lnTo>
                        <a:pt x="58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52" name="Arc 20"/>
                <p:cNvSpPr>
                  <a:spLocks/>
                </p:cNvSpPr>
                <p:nvPr/>
              </p:nvSpPr>
              <p:spPr bwMode="auto">
                <a:xfrm rot="5400000" flipH="1">
                  <a:off x="7248" y="10583"/>
                  <a:ext cx="548" cy="549"/>
                </a:xfrm>
                <a:custGeom>
                  <a:avLst/>
                  <a:gdLst>
                    <a:gd name="G0" fmla="+- 582 0 0"/>
                    <a:gd name="G1" fmla="+- 21600 0 0"/>
                    <a:gd name="G2" fmla="+- 21600 0 0"/>
                    <a:gd name="T0" fmla="*/ 0 w 22182"/>
                    <a:gd name="T1" fmla="*/ 8 h 43176"/>
                    <a:gd name="T2" fmla="*/ 1596 w 22182"/>
                    <a:gd name="T3" fmla="*/ 43176 h 43176"/>
                    <a:gd name="T4" fmla="*/ 582 w 22182"/>
                    <a:gd name="T5" fmla="*/ 21600 h 431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182" h="43176" fill="none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</a:path>
                    <a:path w="22182" h="43176" stroke="0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  <a:lnTo>
                        <a:pt x="58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53" name="Arc 21"/>
                <p:cNvSpPr>
                  <a:spLocks/>
                </p:cNvSpPr>
                <p:nvPr/>
              </p:nvSpPr>
              <p:spPr bwMode="auto">
                <a:xfrm rot="16200000" flipH="1">
                  <a:off x="6773" y="11188"/>
                  <a:ext cx="547" cy="360"/>
                </a:xfrm>
                <a:custGeom>
                  <a:avLst/>
                  <a:gdLst>
                    <a:gd name="G0" fmla="+- 621 0 0"/>
                    <a:gd name="G1" fmla="+- 21600 0 0"/>
                    <a:gd name="G2" fmla="+- 21600 0 0"/>
                    <a:gd name="T0" fmla="*/ 39 w 22221"/>
                    <a:gd name="T1" fmla="*/ 8 h 43200"/>
                    <a:gd name="T2" fmla="*/ 0 w 22221"/>
                    <a:gd name="T3" fmla="*/ 43191 h 43200"/>
                    <a:gd name="T4" fmla="*/ 621 w 22221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221" h="43200" fill="none" extrusionOk="0">
                      <a:moveTo>
                        <a:pt x="38" y="7"/>
                      </a:moveTo>
                      <a:cubicBezTo>
                        <a:pt x="232" y="2"/>
                        <a:pt x="426" y="-1"/>
                        <a:pt x="621" y="0"/>
                      </a:cubicBezTo>
                      <a:cubicBezTo>
                        <a:pt x="12550" y="0"/>
                        <a:pt x="22221" y="9670"/>
                        <a:pt x="22221" y="21600"/>
                      </a:cubicBezTo>
                      <a:cubicBezTo>
                        <a:pt x="22221" y="33529"/>
                        <a:pt x="12550" y="43200"/>
                        <a:pt x="621" y="43200"/>
                      </a:cubicBezTo>
                      <a:cubicBezTo>
                        <a:pt x="413" y="43200"/>
                        <a:pt x="206" y="43197"/>
                        <a:pt x="-1" y="43191"/>
                      </a:cubicBezTo>
                    </a:path>
                    <a:path w="22221" h="43200" stroke="0" extrusionOk="0">
                      <a:moveTo>
                        <a:pt x="38" y="7"/>
                      </a:moveTo>
                      <a:cubicBezTo>
                        <a:pt x="232" y="2"/>
                        <a:pt x="426" y="-1"/>
                        <a:pt x="621" y="0"/>
                      </a:cubicBezTo>
                      <a:cubicBezTo>
                        <a:pt x="12550" y="0"/>
                        <a:pt x="22221" y="9670"/>
                        <a:pt x="22221" y="21600"/>
                      </a:cubicBezTo>
                      <a:cubicBezTo>
                        <a:pt x="22221" y="33529"/>
                        <a:pt x="12550" y="43200"/>
                        <a:pt x="621" y="43200"/>
                      </a:cubicBezTo>
                      <a:cubicBezTo>
                        <a:pt x="413" y="43200"/>
                        <a:pt x="206" y="43197"/>
                        <a:pt x="-1" y="43191"/>
                      </a:cubicBezTo>
                      <a:lnTo>
                        <a:pt x="621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54" name="Arc 22"/>
                <p:cNvSpPr>
                  <a:spLocks/>
                </p:cNvSpPr>
                <p:nvPr/>
              </p:nvSpPr>
              <p:spPr bwMode="auto">
                <a:xfrm rot="16200000" flipH="1">
                  <a:off x="6963" y="11188"/>
                  <a:ext cx="547" cy="360"/>
                </a:xfrm>
                <a:custGeom>
                  <a:avLst/>
                  <a:gdLst>
                    <a:gd name="G0" fmla="+- 621 0 0"/>
                    <a:gd name="G1" fmla="+- 21600 0 0"/>
                    <a:gd name="G2" fmla="+- 21600 0 0"/>
                    <a:gd name="T0" fmla="*/ 39 w 22221"/>
                    <a:gd name="T1" fmla="*/ 8 h 43200"/>
                    <a:gd name="T2" fmla="*/ 0 w 22221"/>
                    <a:gd name="T3" fmla="*/ 43191 h 43200"/>
                    <a:gd name="T4" fmla="*/ 621 w 22221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221" h="43200" fill="none" extrusionOk="0">
                      <a:moveTo>
                        <a:pt x="38" y="7"/>
                      </a:moveTo>
                      <a:cubicBezTo>
                        <a:pt x="232" y="2"/>
                        <a:pt x="426" y="-1"/>
                        <a:pt x="621" y="0"/>
                      </a:cubicBezTo>
                      <a:cubicBezTo>
                        <a:pt x="12550" y="0"/>
                        <a:pt x="22221" y="9670"/>
                        <a:pt x="22221" y="21600"/>
                      </a:cubicBezTo>
                      <a:cubicBezTo>
                        <a:pt x="22221" y="33529"/>
                        <a:pt x="12550" y="43200"/>
                        <a:pt x="621" y="43200"/>
                      </a:cubicBezTo>
                      <a:cubicBezTo>
                        <a:pt x="413" y="43200"/>
                        <a:pt x="206" y="43197"/>
                        <a:pt x="-1" y="43191"/>
                      </a:cubicBezTo>
                    </a:path>
                    <a:path w="22221" h="43200" stroke="0" extrusionOk="0">
                      <a:moveTo>
                        <a:pt x="38" y="7"/>
                      </a:moveTo>
                      <a:cubicBezTo>
                        <a:pt x="232" y="2"/>
                        <a:pt x="426" y="-1"/>
                        <a:pt x="621" y="0"/>
                      </a:cubicBezTo>
                      <a:cubicBezTo>
                        <a:pt x="12550" y="0"/>
                        <a:pt x="22221" y="9670"/>
                        <a:pt x="22221" y="21600"/>
                      </a:cubicBezTo>
                      <a:cubicBezTo>
                        <a:pt x="22221" y="33529"/>
                        <a:pt x="12550" y="43200"/>
                        <a:pt x="621" y="43200"/>
                      </a:cubicBezTo>
                      <a:cubicBezTo>
                        <a:pt x="413" y="43200"/>
                        <a:pt x="206" y="43197"/>
                        <a:pt x="-1" y="43191"/>
                      </a:cubicBezTo>
                      <a:lnTo>
                        <a:pt x="621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55" name="Arc 23"/>
                <p:cNvSpPr>
                  <a:spLocks/>
                </p:cNvSpPr>
                <p:nvPr/>
              </p:nvSpPr>
              <p:spPr bwMode="auto">
                <a:xfrm rot="16200000" flipH="1">
                  <a:off x="7153" y="11188"/>
                  <a:ext cx="547" cy="360"/>
                </a:xfrm>
                <a:custGeom>
                  <a:avLst/>
                  <a:gdLst>
                    <a:gd name="G0" fmla="+- 621 0 0"/>
                    <a:gd name="G1" fmla="+- 21600 0 0"/>
                    <a:gd name="G2" fmla="+- 21600 0 0"/>
                    <a:gd name="T0" fmla="*/ 39 w 22221"/>
                    <a:gd name="T1" fmla="*/ 8 h 43200"/>
                    <a:gd name="T2" fmla="*/ 0 w 22221"/>
                    <a:gd name="T3" fmla="*/ 43191 h 43200"/>
                    <a:gd name="T4" fmla="*/ 621 w 22221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221" h="43200" fill="none" extrusionOk="0">
                      <a:moveTo>
                        <a:pt x="38" y="7"/>
                      </a:moveTo>
                      <a:cubicBezTo>
                        <a:pt x="232" y="2"/>
                        <a:pt x="426" y="-1"/>
                        <a:pt x="621" y="0"/>
                      </a:cubicBezTo>
                      <a:cubicBezTo>
                        <a:pt x="12550" y="0"/>
                        <a:pt x="22221" y="9670"/>
                        <a:pt x="22221" y="21600"/>
                      </a:cubicBezTo>
                      <a:cubicBezTo>
                        <a:pt x="22221" y="33529"/>
                        <a:pt x="12550" y="43200"/>
                        <a:pt x="621" y="43200"/>
                      </a:cubicBezTo>
                      <a:cubicBezTo>
                        <a:pt x="413" y="43200"/>
                        <a:pt x="206" y="43197"/>
                        <a:pt x="-1" y="43191"/>
                      </a:cubicBezTo>
                    </a:path>
                    <a:path w="22221" h="43200" stroke="0" extrusionOk="0">
                      <a:moveTo>
                        <a:pt x="38" y="7"/>
                      </a:moveTo>
                      <a:cubicBezTo>
                        <a:pt x="232" y="2"/>
                        <a:pt x="426" y="-1"/>
                        <a:pt x="621" y="0"/>
                      </a:cubicBezTo>
                      <a:cubicBezTo>
                        <a:pt x="12550" y="0"/>
                        <a:pt x="22221" y="9670"/>
                        <a:pt x="22221" y="21600"/>
                      </a:cubicBezTo>
                      <a:cubicBezTo>
                        <a:pt x="22221" y="33529"/>
                        <a:pt x="12550" y="43200"/>
                        <a:pt x="621" y="43200"/>
                      </a:cubicBezTo>
                      <a:cubicBezTo>
                        <a:pt x="413" y="43200"/>
                        <a:pt x="206" y="43197"/>
                        <a:pt x="-1" y="43191"/>
                      </a:cubicBezTo>
                      <a:lnTo>
                        <a:pt x="621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56" name="Arc 24"/>
                <p:cNvSpPr>
                  <a:spLocks/>
                </p:cNvSpPr>
                <p:nvPr/>
              </p:nvSpPr>
              <p:spPr bwMode="auto">
                <a:xfrm rot="5400000" flipH="1">
                  <a:off x="7058" y="10583"/>
                  <a:ext cx="548" cy="549"/>
                </a:xfrm>
                <a:custGeom>
                  <a:avLst/>
                  <a:gdLst>
                    <a:gd name="G0" fmla="+- 582 0 0"/>
                    <a:gd name="G1" fmla="+- 21600 0 0"/>
                    <a:gd name="G2" fmla="+- 21600 0 0"/>
                    <a:gd name="T0" fmla="*/ 0 w 22182"/>
                    <a:gd name="T1" fmla="*/ 8 h 43176"/>
                    <a:gd name="T2" fmla="*/ 1596 w 22182"/>
                    <a:gd name="T3" fmla="*/ 43176 h 43176"/>
                    <a:gd name="T4" fmla="*/ 582 w 22182"/>
                    <a:gd name="T5" fmla="*/ 21600 h 431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182" h="43176" fill="none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</a:path>
                    <a:path w="22182" h="43176" stroke="0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  <a:lnTo>
                        <a:pt x="58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57" name="Arc 25"/>
                <p:cNvSpPr>
                  <a:spLocks/>
                </p:cNvSpPr>
                <p:nvPr/>
              </p:nvSpPr>
              <p:spPr bwMode="auto">
                <a:xfrm rot="5400000" flipH="1">
                  <a:off x="6868" y="10583"/>
                  <a:ext cx="548" cy="549"/>
                </a:xfrm>
                <a:custGeom>
                  <a:avLst/>
                  <a:gdLst>
                    <a:gd name="G0" fmla="+- 582 0 0"/>
                    <a:gd name="G1" fmla="+- 21600 0 0"/>
                    <a:gd name="G2" fmla="+- 21600 0 0"/>
                    <a:gd name="T0" fmla="*/ 0 w 22182"/>
                    <a:gd name="T1" fmla="*/ 8 h 43176"/>
                    <a:gd name="T2" fmla="*/ 1596 w 22182"/>
                    <a:gd name="T3" fmla="*/ 43176 h 43176"/>
                    <a:gd name="T4" fmla="*/ 582 w 22182"/>
                    <a:gd name="T5" fmla="*/ 21600 h 431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182" h="43176" fill="none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</a:path>
                    <a:path w="22182" h="43176" stroke="0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  <a:lnTo>
                        <a:pt x="58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58" name="Arc 26"/>
                <p:cNvSpPr>
                  <a:spLocks/>
                </p:cNvSpPr>
                <p:nvPr/>
              </p:nvSpPr>
              <p:spPr bwMode="auto">
                <a:xfrm rot="5400000" flipH="1">
                  <a:off x="6678" y="10583"/>
                  <a:ext cx="548" cy="549"/>
                </a:xfrm>
                <a:custGeom>
                  <a:avLst/>
                  <a:gdLst>
                    <a:gd name="G0" fmla="+- 582 0 0"/>
                    <a:gd name="G1" fmla="+- 21600 0 0"/>
                    <a:gd name="G2" fmla="+- 21600 0 0"/>
                    <a:gd name="T0" fmla="*/ 0 w 22182"/>
                    <a:gd name="T1" fmla="*/ 8 h 43176"/>
                    <a:gd name="T2" fmla="*/ 1596 w 22182"/>
                    <a:gd name="T3" fmla="*/ 43176 h 43176"/>
                    <a:gd name="T4" fmla="*/ 582 w 22182"/>
                    <a:gd name="T5" fmla="*/ 21600 h 431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2182" h="43176" fill="none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</a:path>
                    <a:path w="22182" h="43176" stroke="0" extrusionOk="0">
                      <a:moveTo>
                        <a:pt x="-1" y="7"/>
                      </a:moveTo>
                      <a:cubicBezTo>
                        <a:pt x="193" y="2"/>
                        <a:pt x="387" y="-1"/>
                        <a:pt x="582" y="0"/>
                      </a:cubicBezTo>
                      <a:cubicBezTo>
                        <a:pt x="12511" y="0"/>
                        <a:pt x="22182" y="9670"/>
                        <a:pt x="22182" y="21600"/>
                      </a:cubicBezTo>
                      <a:cubicBezTo>
                        <a:pt x="22182" y="33135"/>
                        <a:pt x="13118" y="42634"/>
                        <a:pt x="1596" y="43176"/>
                      </a:cubicBezTo>
                      <a:lnTo>
                        <a:pt x="58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  <p:sp>
              <p:nvSpPr>
                <p:cNvPr id="18459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7797" y="11114"/>
                  <a:ext cx="1" cy="126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u-HU"/>
                </a:p>
              </p:txBody>
            </p:sp>
          </p:grpSp>
          <p:sp>
            <p:nvSpPr>
              <p:cNvPr id="18460" name="Arc 28"/>
              <p:cNvSpPr>
                <a:spLocks/>
              </p:cNvSpPr>
              <p:nvPr/>
            </p:nvSpPr>
            <p:spPr bwMode="auto">
              <a:xfrm flipH="1">
                <a:off x="2360590" y="2557454"/>
                <a:ext cx="347345" cy="22860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61" name="Arc 29"/>
              <p:cNvSpPr>
                <a:spLocks/>
              </p:cNvSpPr>
              <p:nvPr/>
            </p:nvSpPr>
            <p:spPr bwMode="auto">
              <a:xfrm flipH="1">
                <a:off x="2360590" y="3243254"/>
                <a:ext cx="347345" cy="22860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62" name="Line 30"/>
              <p:cNvSpPr>
                <a:spLocks noChangeShapeType="1"/>
              </p:cNvSpPr>
              <p:nvPr/>
            </p:nvSpPr>
            <p:spPr bwMode="auto">
              <a:xfrm>
                <a:off x="2246290" y="2786054"/>
                <a:ext cx="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63" name="Line 31"/>
              <p:cNvSpPr>
                <a:spLocks noChangeShapeType="1"/>
              </p:cNvSpPr>
              <p:nvPr/>
            </p:nvSpPr>
            <p:spPr bwMode="auto">
              <a:xfrm>
                <a:off x="2817790" y="2786054"/>
                <a:ext cx="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64" name="Line 32"/>
              <p:cNvSpPr>
                <a:spLocks noChangeShapeType="1"/>
              </p:cNvSpPr>
              <p:nvPr/>
            </p:nvSpPr>
            <p:spPr bwMode="auto">
              <a:xfrm>
                <a:off x="2703490" y="2786054"/>
                <a:ext cx="1257300" cy="0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65" name="Line 33"/>
              <p:cNvSpPr>
                <a:spLocks noChangeShapeType="1"/>
              </p:cNvSpPr>
              <p:nvPr/>
            </p:nvSpPr>
            <p:spPr bwMode="auto">
              <a:xfrm>
                <a:off x="4989490" y="2214554"/>
                <a:ext cx="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66" name="Line 34"/>
              <p:cNvSpPr>
                <a:spLocks noChangeShapeType="1"/>
              </p:cNvSpPr>
              <p:nvPr/>
            </p:nvSpPr>
            <p:spPr bwMode="auto">
              <a:xfrm>
                <a:off x="2703490" y="2900354"/>
                <a:ext cx="1257300" cy="0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67" name="Line 35"/>
              <p:cNvSpPr>
                <a:spLocks noChangeShapeType="1"/>
              </p:cNvSpPr>
              <p:nvPr/>
            </p:nvSpPr>
            <p:spPr bwMode="auto">
              <a:xfrm>
                <a:off x="2703490" y="3014654"/>
                <a:ext cx="1257300" cy="0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68" name="Line 36"/>
              <p:cNvSpPr>
                <a:spLocks noChangeShapeType="1"/>
              </p:cNvSpPr>
              <p:nvPr/>
            </p:nvSpPr>
            <p:spPr bwMode="auto">
              <a:xfrm>
                <a:off x="2703490" y="3128954"/>
                <a:ext cx="1257300" cy="0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69" name="Line 37"/>
              <p:cNvSpPr>
                <a:spLocks noChangeShapeType="1"/>
              </p:cNvSpPr>
              <p:nvPr/>
            </p:nvSpPr>
            <p:spPr bwMode="auto">
              <a:xfrm>
                <a:off x="2703490" y="3243254"/>
                <a:ext cx="1257300" cy="0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70" name="Arc 38"/>
              <p:cNvSpPr>
                <a:spLocks/>
              </p:cNvSpPr>
              <p:nvPr/>
            </p:nvSpPr>
            <p:spPr bwMode="auto">
              <a:xfrm flipH="1">
                <a:off x="1789090" y="3128954"/>
                <a:ext cx="1020445" cy="45720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71" name="Arc 39"/>
              <p:cNvSpPr>
                <a:spLocks/>
              </p:cNvSpPr>
              <p:nvPr/>
            </p:nvSpPr>
            <p:spPr bwMode="auto">
              <a:xfrm rot="10800000" flipH="1">
                <a:off x="3960790" y="2443154"/>
                <a:ext cx="1020445" cy="45720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72" name="Arc 40"/>
              <p:cNvSpPr>
                <a:spLocks/>
              </p:cNvSpPr>
              <p:nvPr/>
            </p:nvSpPr>
            <p:spPr bwMode="auto">
              <a:xfrm rot="10800000" flipH="1">
                <a:off x="3960790" y="3128954"/>
                <a:ext cx="1020445" cy="45720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73" name="Arc 41"/>
              <p:cNvSpPr>
                <a:spLocks/>
              </p:cNvSpPr>
              <p:nvPr/>
            </p:nvSpPr>
            <p:spPr bwMode="auto">
              <a:xfrm rot="10800000" flipH="1">
                <a:off x="3960790" y="3243254"/>
                <a:ext cx="347345" cy="22860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74" name="Arc 42"/>
              <p:cNvSpPr>
                <a:spLocks/>
              </p:cNvSpPr>
              <p:nvPr/>
            </p:nvSpPr>
            <p:spPr bwMode="auto">
              <a:xfrm rot="10800000" flipH="1">
                <a:off x="3960790" y="2557454"/>
                <a:ext cx="347345" cy="22860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75" name="Arc 43"/>
              <p:cNvSpPr>
                <a:spLocks/>
              </p:cNvSpPr>
              <p:nvPr/>
            </p:nvSpPr>
            <p:spPr bwMode="auto">
              <a:xfrm rot="10800000" flipH="1">
                <a:off x="3846490" y="3014654"/>
                <a:ext cx="1485900" cy="68580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76" name="Arc 44"/>
              <p:cNvSpPr>
                <a:spLocks/>
              </p:cNvSpPr>
              <p:nvPr/>
            </p:nvSpPr>
            <p:spPr bwMode="auto">
              <a:xfrm rot="10800000" flipH="1">
                <a:off x="3846490" y="2322504"/>
                <a:ext cx="1485900" cy="68580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77" name="Arc 45"/>
              <p:cNvSpPr>
                <a:spLocks/>
              </p:cNvSpPr>
              <p:nvPr/>
            </p:nvSpPr>
            <p:spPr bwMode="auto">
              <a:xfrm flipH="1">
                <a:off x="1357290" y="2322504"/>
                <a:ext cx="1485900" cy="68580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78" name="Arc 46"/>
              <p:cNvSpPr>
                <a:spLocks/>
              </p:cNvSpPr>
              <p:nvPr/>
            </p:nvSpPr>
            <p:spPr bwMode="auto">
              <a:xfrm flipH="1">
                <a:off x="1357290" y="3014654"/>
                <a:ext cx="1485900" cy="685800"/>
              </a:xfrm>
              <a:custGeom>
                <a:avLst/>
                <a:gdLst>
                  <a:gd name="G0" fmla="+- 621 0 0"/>
                  <a:gd name="G1" fmla="+- 21600 0 0"/>
                  <a:gd name="G2" fmla="+- 21600 0 0"/>
                  <a:gd name="T0" fmla="*/ 39 w 22221"/>
                  <a:gd name="T1" fmla="*/ 8 h 43200"/>
                  <a:gd name="T2" fmla="*/ 0 w 22221"/>
                  <a:gd name="T3" fmla="*/ 43191 h 43200"/>
                  <a:gd name="T4" fmla="*/ 621 w 22221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221" h="43200" fill="none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</a:path>
                  <a:path w="22221" h="43200" stroke="0" extrusionOk="0">
                    <a:moveTo>
                      <a:pt x="38" y="7"/>
                    </a:moveTo>
                    <a:cubicBezTo>
                      <a:pt x="232" y="2"/>
                      <a:pt x="426" y="-1"/>
                      <a:pt x="621" y="0"/>
                    </a:cubicBezTo>
                    <a:cubicBezTo>
                      <a:pt x="12550" y="0"/>
                      <a:pt x="22221" y="9670"/>
                      <a:pt x="22221" y="21600"/>
                    </a:cubicBezTo>
                    <a:cubicBezTo>
                      <a:pt x="22221" y="33529"/>
                      <a:pt x="12550" y="43200"/>
                      <a:pt x="621" y="43200"/>
                    </a:cubicBezTo>
                    <a:cubicBezTo>
                      <a:pt x="413" y="43200"/>
                      <a:pt x="206" y="43197"/>
                      <a:pt x="-1" y="43191"/>
                    </a:cubicBezTo>
                    <a:lnTo>
                      <a:pt x="621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79" name="Line 47"/>
              <p:cNvSpPr>
                <a:spLocks noChangeShapeType="1"/>
              </p:cNvSpPr>
              <p:nvPr/>
            </p:nvSpPr>
            <p:spPr bwMode="auto">
              <a:xfrm>
                <a:off x="2817790" y="3700454"/>
                <a:ext cx="1028700" cy="0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80" name="Line 48"/>
              <p:cNvSpPr>
                <a:spLocks noChangeShapeType="1"/>
              </p:cNvSpPr>
              <p:nvPr/>
            </p:nvSpPr>
            <p:spPr bwMode="auto">
              <a:xfrm>
                <a:off x="2703490" y="3586154"/>
                <a:ext cx="1371600" cy="0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81" name="Line 49"/>
              <p:cNvSpPr>
                <a:spLocks noChangeShapeType="1"/>
              </p:cNvSpPr>
              <p:nvPr/>
            </p:nvSpPr>
            <p:spPr bwMode="auto">
              <a:xfrm>
                <a:off x="2703490" y="3471854"/>
                <a:ext cx="1371600" cy="0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82" name="Line 50"/>
              <p:cNvSpPr>
                <a:spLocks noChangeShapeType="1"/>
              </p:cNvSpPr>
              <p:nvPr/>
            </p:nvSpPr>
            <p:spPr bwMode="auto">
              <a:xfrm>
                <a:off x="2703490" y="2557454"/>
                <a:ext cx="1257300" cy="0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83" name="Line 51"/>
              <p:cNvSpPr>
                <a:spLocks noChangeShapeType="1"/>
              </p:cNvSpPr>
              <p:nvPr/>
            </p:nvSpPr>
            <p:spPr bwMode="auto">
              <a:xfrm>
                <a:off x="2811440" y="2443154"/>
                <a:ext cx="1143000" cy="635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484" name="Line 52"/>
              <p:cNvSpPr>
                <a:spLocks noChangeShapeType="1"/>
              </p:cNvSpPr>
              <p:nvPr/>
            </p:nvSpPr>
            <p:spPr bwMode="auto">
              <a:xfrm>
                <a:off x="2817790" y="2322504"/>
                <a:ext cx="1028700" cy="635"/>
              </a:xfrm>
              <a:prstGeom prst="line">
                <a:avLst/>
              </a:prstGeom>
              <a:noFill/>
              <a:ln w="19050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cxnSp>
          <p:nvCxnSpPr>
            <p:cNvPr id="54" name="Egyenes összekötő nyíllal 53"/>
            <p:cNvCxnSpPr/>
            <p:nvPr/>
          </p:nvCxnSpPr>
          <p:spPr>
            <a:xfrm>
              <a:off x="6000760" y="1613506"/>
              <a:ext cx="357190" cy="1588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Egyenes összekötő nyíllal 54"/>
            <p:cNvCxnSpPr/>
            <p:nvPr/>
          </p:nvCxnSpPr>
          <p:spPr>
            <a:xfrm>
              <a:off x="6000760" y="1736260"/>
              <a:ext cx="357190" cy="1588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Egyenes összekötő nyíllal 55"/>
            <p:cNvCxnSpPr/>
            <p:nvPr/>
          </p:nvCxnSpPr>
          <p:spPr>
            <a:xfrm>
              <a:off x="6000760" y="1837242"/>
              <a:ext cx="357190" cy="1588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Egyenes összekötő nyíllal 56"/>
            <p:cNvCxnSpPr/>
            <p:nvPr/>
          </p:nvCxnSpPr>
          <p:spPr>
            <a:xfrm>
              <a:off x="6000760" y="2758164"/>
              <a:ext cx="357190" cy="1588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Egyenes összekötő nyíllal 57"/>
            <p:cNvCxnSpPr/>
            <p:nvPr/>
          </p:nvCxnSpPr>
          <p:spPr>
            <a:xfrm>
              <a:off x="6017768" y="2877618"/>
              <a:ext cx="357190" cy="1588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Egyenes összekötő nyíllal 58"/>
            <p:cNvCxnSpPr/>
            <p:nvPr/>
          </p:nvCxnSpPr>
          <p:spPr>
            <a:xfrm>
              <a:off x="6017768" y="2978600"/>
              <a:ext cx="357190" cy="1588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Egyenes összekötő nyíllal 59"/>
            <p:cNvCxnSpPr/>
            <p:nvPr/>
          </p:nvCxnSpPr>
          <p:spPr>
            <a:xfrm rot="10800000">
              <a:off x="4357686" y="2133880"/>
              <a:ext cx="357190" cy="71438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Egyenes összekötő nyíllal 60"/>
            <p:cNvCxnSpPr/>
            <p:nvPr/>
          </p:nvCxnSpPr>
          <p:spPr>
            <a:xfrm rot="10800000">
              <a:off x="4643252" y="2036198"/>
              <a:ext cx="285752" cy="71438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Egyenes összekötő nyíllal 68"/>
            <p:cNvCxnSpPr/>
            <p:nvPr/>
          </p:nvCxnSpPr>
          <p:spPr>
            <a:xfrm rot="10800000" flipV="1">
              <a:off x="4363808" y="2388438"/>
              <a:ext cx="357190" cy="71438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Egyenes összekötő nyíllal 71"/>
            <p:cNvCxnSpPr/>
            <p:nvPr/>
          </p:nvCxnSpPr>
          <p:spPr>
            <a:xfrm rot="10800000" flipV="1">
              <a:off x="4648202" y="2486058"/>
              <a:ext cx="285752" cy="69850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Egyenes összekötő nyíllal 74"/>
            <p:cNvCxnSpPr/>
            <p:nvPr/>
          </p:nvCxnSpPr>
          <p:spPr>
            <a:xfrm rot="10800000" flipV="1">
              <a:off x="7798396" y="2071678"/>
              <a:ext cx="285752" cy="131990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Egyenes összekötő nyíllal 78"/>
            <p:cNvCxnSpPr/>
            <p:nvPr/>
          </p:nvCxnSpPr>
          <p:spPr>
            <a:xfrm rot="10800000">
              <a:off x="7761266" y="2380852"/>
              <a:ext cx="357190" cy="142876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gyenes összekötő nyíllal 84"/>
            <p:cNvCxnSpPr/>
            <p:nvPr/>
          </p:nvCxnSpPr>
          <p:spPr>
            <a:xfrm rot="10800000">
              <a:off x="7574846" y="2461526"/>
              <a:ext cx="214314" cy="110218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Egyenes összekötő nyíllal 88"/>
            <p:cNvCxnSpPr/>
            <p:nvPr/>
          </p:nvCxnSpPr>
          <p:spPr>
            <a:xfrm rot="10800000" flipV="1">
              <a:off x="7584082" y="2005004"/>
              <a:ext cx="242208" cy="138112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95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81510650"/>
                </p:ext>
              </p:extLst>
            </p:nvPr>
          </p:nvGraphicFramePr>
          <p:xfrm>
            <a:off x="6633843" y="1276724"/>
            <a:ext cx="268288" cy="368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47" name="Equation" r:id="rId3" imgW="126720" imgH="177480" progId="Equation.3">
                    <p:embed/>
                  </p:oleObj>
                </mc:Choice>
                <mc:Fallback>
                  <p:oleObj name="Equation" r:id="rId3" imgW="126720" imgH="177480" progId="Equation.3">
                    <p:embed/>
                    <p:pic>
                      <p:nvPicPr>
                        <p:cNvPr id="0" name="Picture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33843" y="1276724"/>
                          <a:ext cx="268288" cy="368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6" name="Line 5"/>
            <p:cNvSpPr>
              <a:spLocks noChangeShapeType="1"/>
            </p:cNvSpPr>
            <p:nvPr/>
          </p:nvSpPr>
          <p:spPr bwMode="auto">
            <a:xfrm flipV="1">
              <a:off x="7000892" y="2643182"/>
              <a:ext cx="1587" cy="4572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graphicFrame>
          <p:nvGraphicFramePr>
            <p:cNvPr id="18486" name="Object 54"/>
            <p:cNvGraphicFramePr>
              <a:graphicFrameLocks noChangeAspect="1"/>
            </p:cNvGraphicFramePr>
            <p:nvPr/>
          </p:nvGraphicFramePr>
          <p:xfrm>
            <a:off x="7143768" y="2714620"/>
            <a:ext cx="285750" cy="438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548" name="Equation" r:id="rId5" imgW="114120" imgH="177480" progId="Equation.3">
                    <p:embed/>
                  </p:oleObj>
                </mc:Choice>
                <mc:Fallback>
                  <p:oleObj name="Equation" r:id="rId5" imgW="114120" imgH="177480" progId="Equation.3">
                    <p:embed/>
                    <p:pic>
                      <p:nvPicPr>
                        <p:cNvPr id="0" name="Picture 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43768" y="2714620"/>
                          <a:ext cx="285750" cy="4381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3" name="Téglalap 72"/>
          <p:cNvSpPr/>
          <p:nvPr/>
        </p:nvSpPr>
        <p:spPr>
          <a:xfrm>
            <a:off x="214282" y="485811"/>
            <a:ext cx="85011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Az áramjárta </a:t>
            </a:r>
            <a:r>
              <a:rPr lang="hu-HU" dirty="0" err="1"/>
              <a:t>s</a:t>
            </a:r>
            <a:r>
              <a:rPr lang="hu-HU" dirty="0" err="1" smtClean="0"/>
              <a:t>zolenoid</a:t>
            </a:r>
            <a:r>
              <a:rPr lang="hu-HU" dirty="0" smtClean="0"/>
              <a:t> (hosszához képest kis átmérőjű tekercs) körül, és a belsejében mágneses mező</a:t>
            </a:r>
            <a:r>
              <a:rPr lang="hu-HU" dirty="0"/>
              <a:t> </a:t>
            </a:r>
            <a:r>
              <a:rPr lang="hu-HU" dirty="0" smtClean="0"/>
              <a:t>alakul ki. </a:t>
            </a:r>
            <a:endParaRPr lang="hu-HU" dirty="0"/>
          </a:p>
        </p:txBody>
      </p:sp>
      <p:sp>
        <p:nvSpPr>
          <p:cNvPr id="18488" name="Rectangle 5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8487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617994"/>
              </p:ext>
            </p:extLst>
          </p:nvPr>
        </p:nvGraphicFramePr>
        <p:xfrm>
          <a:off x="1369383" y="4288268"/>
          <a:ext cx="988978" cy="585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9" name="Equation" r:id="rId7" imgW="545760" imgH="393480" progId="Equation.3">
                  <p:embed/>
                </p:oleObj>
              </mc:Choice>
              <mc:Fallback>
                <p:oleObj name="Equation" r:id="rId7" imgW="545760" imgH="393480" progId="Equation.3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9383" y="4288268"/>
                        <a:ext cx="988978" cy="58541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90" name="Rectangle 5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6" name="Rectangle 31"/>
          <p:cNvSpPr>
            <a:spLocks noChangeArrowheads="1"/>
          </p:cNvSpPr>
          <p:nvPr/>
        </p:nvSpPr>
        <p:spPr bwMode="auto">
          <a:xfrm>
            <a:off x="357158" y="3957825"/>
            <a:ext cx="31432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mágneses térerősség:</a:t>
            </a:r>
            <a:endParaRPr kumimoji="0" lang="hu-HU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7" name="Téglalap 76"/>
          <p:cNvSpPr/>
          <p:nvPr/>
        </p:nvSpPr>
        <p:spPr>
          <a:xfrm>
            <a:off x="6000760" y="4107665"/>
            <a:ext cx="142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>
                <a:latin typeface="Arial" pitchFamily="34" charset="0"/>
                <a:cs typeface="Arial" pitchFamily="34" charset="0"/>
              </a:rPr>
              <a:t>Az indukció:</a:t>
            </a:r>
          </a:p>
        </p:txBody>
      </p:sp>
      <p:pic>
        <p:nvPicPr>
          <p:cNvPr id="18491" name="Picture 59" descr="D:\Documents and Settings\HorvathM\Asztal\DSC00006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16200000">
            <a:off x="5377077" y="2058502"/>
            <a:ext cx="3183304" cy="2507435"/>
          </a:xfrm>
          <a:prstGeom prst="rect">
            <a:avLst/>
          </a:prstGeom>
          <a:noFill/>
        </p:spPr>
      </p:pic>
      <p:sp>
        <p:nvSpPr>
          <p:cNvPr id="80" name="Rectangle 60"/>
          <p:cNvSpPr>
            <a:spLocks noChangeArrowheads="1"/>
          </p:cNvSpPr>
          <p:nvPr/>
        </p:nvSpPr>
        <p:spPr bwMode="auto">
          <a:xfrm>
            <a:off x="5715008" y="2347905"/>
            <a:ext cx="357158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É</a:t>
            </a:r>
            <a:endParaRPr kumimoji="0" lang="hu-H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92" name="Rectangle 60"/>
          <p:cNvSpPr>
            <a:spLocks noChangeArrowheads="1"/>
          </p:cNvSpPr>
          <p:nvPr/>
        </p:nvSpPr>
        <p:spPr bwMode="auto">
          <a:xfrm>
            <a:off x="1319988" y="2727660"/>
            <a:ext cx="2857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É</a:t>
            </a:r>
            <a:endParaRPr kumimoji="0" lang="hu-HU" altLang="ja-JP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1" name="Téglalap 80"/>
          <p:cNvSpPr/>
          <p:nvPr/>
        </p:nvSpPr>
        <p:spPr>
          <a:xfrm>
            <a:off x="2934392" y="2743049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hu-H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93" name="Rectangle 61"/>
          <p:cNvSpPr>
            <a:spLocks noChangeArrowheads="1"/>
          </p:cNvSpPr>
          <p:nvPr/>
        </p:nvSpPr>
        <p:spPr bwMode="auto">
          <a:xfrm>
            <a:off x="214282" y="4903873"/>
            <a:ext cx="850112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Ahol n a </a:t>
            </a:r>
            <a:r>
              <a:rPr kumimoji="0" lang="hu-HU" altLang="ja-JP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szolenoid</a:t>
            </a: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menetszáma,    a hosszúsága és I a rajta folyó áram erőssége,  a</a:t>
            </a:r>
            <a:r>
              <a:rPr kumimoji="0" lang="hu-HU" altLang="ja-JP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 </a:t>
            </a: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tekercs, belsejében levő közeg relatív </a:t>
            </a:r>
            <a:r>
              <a:rPr kumimoji="0" lang="hu-HU" altLang="ja-JP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permeabilitása</a:t>
            </a:r>
            <a:r>
              <a:rPr kumimoji="0" lang="hu-HU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.</a:t>
            </a:r>
            <a:endParaRPr kumimoji="0" lang="hu-HU" alt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Téglalap 83"/>
          <p:cNvSpPr/>
          <p:nvPr/>
        </p:nvSpPr>
        <p:spPr>
          <a:xfrm>
            <a:off x="224573" y="1085004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Az áramjárta tekercs úgy viselkedik, mint egy </a:t>
            </a:r>
            <a:r>
              <a:rPr lang="hu-HU" dirty="0" err="1" smtClean="0"/>
              <a:t>mágnesrúd</a:t>
            </a:r>
            <a:r>
              <a:rPr lang="hu-HU" dirty="0" smtClean="0"/>
              <a:t>: ha a </a:t>
            </a:r>
            <a:r>
              <a:rPr lang="hu-HU" dirty="0" err="1" smtClean="0"/>
              <a:t>jobbkéz</a:t>
            </a:r>
            <a:r>
              <a:rPr lang="hu-HU" dirty="0" smtClean="0"/>
              <a:t> behajlított ujjai adják az áram irányát, akkor a hüvelykujj mutatja az északi pólust. </a:t>
            </a:r>
            <a:endParaRPr lang="hu-HU" dirty="0"/>
          </a:p>
        </p:txBody>
      </p:sp>
      <p:sp>
        <p:nvSpPr>
          <p:cNvPr id="86" name="Téglalap 85"/>
          <p:cNvSpPr/>
          <p:nvPr/>
        </p:nvSpPr>
        <p:spPr>
          <a:xfrm>
            <a:off x="5357818" y="4009627"/>
            <a:ext cx="3143272" cy="8942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Az áramjárta tekercs úgy viselkedik, mint egy</a:t>
            </a:r>
            <a:endParaRPr lang="hu-HU" dirty="0"/>
          </a:p>
        </p:txBody>
      </p:sp>
      <p:sp>
        <p:nvSpPr>
          <p:cNvPr id="87" name="Téglalap 86"/>
          <p:cNvSpPr/>
          <p:nvPr/>
        </p:nvSpPr>
        <p:spPr>
          <a:xfrm>
            <a:off x="6172643" y="4043074"/>
            <a:ext cx="14029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>
                <a:latin typeface="Arial" pitchFamily="34" charset="0"/>
                <a:cs typeface="Arial" pitchFamily="34" charset="0"/>
              </a:rPr>
              <a:t>az indukció:</a:t>
            </a:r>
            <a:endParaRPr lang="hu-H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489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311433"/>
              </p:ext>
            </p:extLst>
          </p:nvPr>
        </p:nvGraphicFramePr>
        <p:xfrm>
          <a:off x="5961703" y="4327157"/>
          <a:ext cx="1935501" cy="6461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0" name="Equation" r:id="rId10" imgW="977760" imgH="393480" progId="Equation.3">
                  <p:embed/>
                </p:oleObj>
              </mc:Choice>
              <mc:Fallback>
                <p:oleObj name="Equation" r:id="rId10" imgW="977760" imgH="393480" progId="Equation.3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1703" y="4327157"/>
                        <a:ext cx="1935501" cy="64610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ktum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415491"/>
              </p:ext>
            </p:extLst>
          </p:nvPr>
        </p:nvGraphicFramePr>
        <p:xfrm>
          <a:off x="8551466" y="4917110"/>
          <a:ext cx="413023" cy="319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1" name="Equation" r:id="rId12" imgW="177480" imgH="215640" progId="Equation.3">
                  <p:embed/>
                </p:oleObj>
              </mc:Choice>
              <mc:Fallback>
                <p:oleObj name="Equation" r:id="rId12" imgW="17748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551466" y="4917110"/>
                        <a:ext cx="413023" cy="3190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églalap 3"/>
          <p:cNvSpPr/>
          <p:nvPr/>
        </p:nvSpPr>
        <p:spPr>
          <a:xfrm>
            <a:off x="280980" y="1720568"/>
            <a:ext cx="5164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 tekercs belsejében a mágneses mező homogén.</a:t>
            </a:r>
          </a:p>
        </p:txBody>
      </p:sp>
      <p:graphicFrame>
        <p:nvGraphicFramePr>
          <p:cNvPr id="2" name="Objektu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325338"/>
              </p:ext>
            </p:extLst>
          </p:nvPr>
        </p:nvGraphicFramePr>
        <p:xfrm>
          <a:off x="3618976" y="4921629"/>
          <a:ext cx="201166" cy="312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2" name="Equation" r:id="rId14" imgW="114120" imgH="177480" progId="Equation.3">
                  <p:embed/>
                </p:oleObj>
              </mc:Choice>
              <mc:Fallback>
                <p:oleObj name="Equation" r:id="rId14" imgW="11412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618976" y="4921629"/>
                        <a:ext cx="201166" cy="3129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6" grpId="0"/>
      <p:bldP spid="80" grpId="0" animBg="1"/>
      <p:bldP spid="18492" grpId="0"/>
      <p:bldP spid="81" grpId="0"/>
      <p:bldP spid="18493" grpId="0"/>
      <p:bldP spid="84" grpId="0"/>
      <p:bldP spid="87" grpId="0"/>
      <p:bldP spid="4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239</Words>
  <Application>Microsoft Office PowerPoint</Application>
  <PresentationFormat>Diavetítés a képernyőre (16:10 oldalarány)</PresentationFormat>
  <Paragraphs>31</Paragraphs>
  <Slides>6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8" baseType="lpstr">
      <vt:lpstr>Office-téma</vt:lpstr>
      <vt:lpstr>Equation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user</dc:creator>
  <cp:lastModifiedBy>Horváth Miklós Dr.</cp:lastModifiedBy>
  <cp:revision>48</cp:revision>
  <dcterms:created xsi:type="dcterms:W3CDTF">2012-10-22T09:29:38Z</dcterms:created>
  <dcterms:modified xsi:type="dcterms:W3CDTF">2012-10-26T07:55:32Z</dcterms:modified>
</cp:coreProperties>
</file>