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0" r:id="rId8"/>
    <p:sldId id="262" r:id="rId9"/>
    <p:sldId id="263" r:id="rId10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5CC45-A55B-400C-AD57-839B257D8E99}" type="datetimeFigureOut">
              <a:rPr lang="hu-HU" smtClean="0"/>
              <a:t>2020.10.30.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68A5B-DCE4-4403-A0F2-BE045133939A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image" Target="../media/image10.png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142977" y="2262184"/>
            <a:ext cx="73436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800" b="1" dirty="0"/>
              <a:t>Hálózatszámítási módszerek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85732"/>
            <a:ext cx="41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1. A Kirchhoff egyenletek módszere:</a:t>
            </a:r>
            <a:endParaRPr kumimoji="0" lang="hu-HU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14282" y="857236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Vegyünk egy egyszerű két hurkos áramkört két feszültségforrással, és határozzuk meg az egyes ágakban folyó áramok erősségét!</a:t>
            </a:r>
          </a:p>
        </p:txBody>
      </p:sp>
      <p:grpSp>
        <p:nvGrpSpPr>
          <p:cNvPr id="37" name="Csoportba foglalás 36"/>
          <p:cNvGrpSpPr/>
          <p:nvPr/>
        </p:nvGrpSpPr>
        <p:grpSpPr>
          <a:xfrm>
            <a:off x="142844" y="1928806"/>
            <a:ext cx="5305425" cy="2533651"/>
            <a:chOff x="1285852" y="1785930"/>
            <a:chExt cx="5305425" cy="2462213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1908787" y="2322188"/>
              <a:ext cx="3800475" cy="191833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 rot="16200000">
              <a:off x="54768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1029" name="Group 5"/>
            <p:cNvGrpSpPr>
              <a:grpSpLocks/>
            </p:cNvGrpSpPr>
            <p:nvPr/>
          </p:nvGrpSpPr>
          <p:grpSpPr bwMode="auto">
            <a:xfrm rot="16200000">
              <a:off x="5690847" y="3427088"/>
              <a:ext cx="55880" cy="304800"/>
              <a:chOff x="3577" y="11097"/>
              <a:chExt cx="88" cy="480"/>
            </a:xfrm>
          </p:grpSpPr>
          <p:sp>
            <p:nvSpPr>
              <p:cNvPr id="1030" name="Rectangle 6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3577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 rot="16200000">
              <a:off x="1885292" y="3460743"/>
              <a:ext cx="46990" cy="304800"/>
              <a:chOff x="3591" y="11097"/>
              <a:chExt cx="74" cy="480"/>
            </a:xfrm>
          </p:grpSpPr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5" name="Line 11"/>
              <p:cNvSpPr>
                <a:spLocks noChangeShapeType="1"/>
              </p:cNvSpPr>
              <p:nvPr/>
            </p:nvSpPr>
            <p:spPr bwMode="auto">
              <a:xfrm>
                <a:off x="3591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6" name="Line 12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 rot="16200000">
              <a:off x="1657327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8" name="Line 14"/>
            <p:cNvSpPr>
              <a:spLocks noChangeShapeType="1"/>
            </p:cNvSpPr>
            <p:nvPr/>
          </p:nvSpPr>
          <p:spPr bwMode="auto">
            <a:xfrm>
              <a:off x="3743302" y="2324093"/>
              <a:ext cx="0" cy="19240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 rot="16200000">
              <a:off x="34956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2571736" y="185736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2500298" y="2214558"/>
              <a:ext cx="2857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4505302" y="2209793"/>
              <a:ext cx="352425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5991202" y="3448043"/>
              <a:ext cx="0" cy="33337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4010002" y="2543168"/>
              <a:ext cx="0" cy="342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>
              <a:off x="1638277" y="3467093"/>
              <a:ext cx="0" cy="3524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1495402" y="2705093"/>
              <a:ext cx="428625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1285852" y="3357566"/>
              <a:ext cx="452438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3314677" y="2828918"/>
              <a:ext cx="44767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4067152" y="2543168"/>
              <a:ext cx="5143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5791177" y="2771768"/>
              <a:ext cx="5238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6029302" y="3467093"/>
              <a:ext cx="561975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6" name="Text Box 32"/>
            <p:cNvSpPr txBox="1">
              <a:spLocks noChangeArrowheads="1"/>
            </p:cNvSpPr>
            <p:nvPr/>
          </p:nvSpPr>
          <p:spPr bwMode="auto">
            <a:xfrm>
              <a:off x="4572000" y="1785930"/>
              <a:ext cx="628650" cy="295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8" name="Téglalap 37"/>
          <p:cNvSpPr/>
          <p:nvPr/>
        </p:nvSpPr>
        <p:spPr>
          <a:xfrm>
            <a:off x="5313014" y="1500178"/>
            <a:ext cx="4000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Három ismeretlen áramot kell meghatároznunk, ehhez három, egymástól független egyenlet felírására van szükség.</a:t>
            </a:r>
          </a:p>
        </p:txBody>
      </p:sp>
      <p:sp>
        <p:nvSpPr>
          <p:cNvPr id="39" name="Téglalap 38"/>
          <p:cNvSpPr/>
          <p:nvPr/>
        </p:nvSpPr>
        <p:spPr>
          <a:xfrm>
            <a:off x="5367524" y="2714624"/>
            <a:ext cx="39290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áramkörben van két csomópont, azonban az egyik nem független a másiktól, mert ugyanazok az áramok folynak be és ki mindkettő esetében. </a:t>
            </a:r>
          </a:p>
        </p:txBody>
      </p:sp>
      <p:sp>
        <p:nvSpPr>
          <p:cNvPr id="40" name="Lefelé nyíl 39"/>
          <p:cNvSpPr/>
          <p:nvPr/>
        </p:nvSpPr>
        <p:spPr>
          <a:xfrm>
            <a:off x="7000892" y="3929070"/>
            <a:ext cx="14287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Téglalap 40"/>
          <p:cNvSpPr/>
          <p:nvPr/>
        </p:nvSpPr>
        <p:spPr>
          <a:xfrm>
            <a:off x="5787298" y="4522859"/>
            <a:ext cx="2570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/>
              <a:t>egy csomóponti egyenlet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8" grpId="0"/>
      <p:bldP spid="39" grpId="0"/>
      <p:bldP spid="40" grpId="0" animBg="1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28596" y="285732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Általánosságban: </a:t>
            </a:r>
            <a:r>
              <a:rPr lang="hu-HU" b="1" dirty="0"/>
              <a:t>ha egy áramkörben n csomópont van, akkor legfeljebb n-1 csomóponti egyenletet lehet felírni. </a:t>
            </a:r>
          </a:p>
        </p:txBody>
      </p:sp>
      <p:grpSp>
        <p:nvGrpSpPr>
          <p:cNvPr id="5" name="Csoportba foglalás 4"/>
          <p:cNvGrpSpPr/>
          <p:nvPr/>
        </p:nvGrpSpPr>
        <p:grpSpPr>
          <a:xfrm>
            <a:off x="1571604" y="1000112"/>
            <a:ext cx="5305425" cy="2533651"/>
            <a:chOff x="1285852" y="1785930"/>
            <a:chExt cx="5305425" cy="2462213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908787" y="2322188"/>
              <a:ext cx="3800475" cy="191833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 rot="16200000">
              <a:off x="54768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8" name="Group 5"/>
            <p:cNvGrpSpPr>
              <a:grpSpLocks/>
            </p:cNvGrpSpPr>
            <p:nvPr/>
          </p:nvGrpSpPr>
          <p:grpSpPr bwMode="auto">
            <a:xfrm rot="16200000">
              <a:off x="5690849" y="3427090"/>
              <a:ext cx="55880" cy="304800"/>
              <a:chOff x="3577" y="11097"/>
              <a:chExt cx="88" cy="480"/>
            </a:xfrm>
          </p:grpSpPr>
          <p:sp>
            <p:nvSpPr>
              <p:cNvPr id="33" name="Rectangle 6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4" name="Line 7"/>
              <p:cNvSpPr>
                <a:spLocks noChangeShapeType="1"/>
              </p:cNvSpPr>
              <p:nvPr/>
            </p:nvSpPr>
            <p:spPr bwMode="auto">
              <a:xfrm>
                <a:off x="3577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5" name="Line 8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pSp>
          <p:nvGrpSpPr>
            <p:cNvPr id="9" name="Group 9"/>
            <p:cNvGrpSpPr>
              <a:grpSpLocks/>
            </p:cNvGrpSpPr>
            <p:nvPr/>
          </p:nvGrpSpPr>
          <p:grpSpPr bwMode="auto">
            <a:xfrm rot="16200000">
              <a:off x="1885294" y="3460745"/>
              <a:ext cx="46990" cy="304800"/>
              <a:chOff x="3591" y="11097"/>
              <a:chExt cx="74" cy="480"/>
            </a:xfrm>
          </p:grpSpPr>
          <p:sp>
            <p:nvSpPr>
              <p:cNvPr id="30" name="Rectangle 10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1" name="Line 11"/>
              <p:cNvSpPr>
                <a:spLocks noChangeShapeType="1"/>
              </p:cNvSpPr>
              <p:nvPr/>
            </p:nvSpPr>
            <p:spPr bwMode="auto">
              <a:xfrm>
                <a:off x="3591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2" name="Line 12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 rot="16200000">
              <a:off x="1657327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3743302" y="2324093"/>
              <a:ext cx="0" cy="19240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 rot="16200000">
              <a:off x="34956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2571736" y="185736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2500298" y="2214558"/>
              <a:ext cx="2857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>
              <a:off x="4505302" y="2209793"/>
              <a:ext cx="352425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5991202" y="3448043"/>
              <a:ext cx="0" cy="33337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4010002" y="2543168"/>
              <a:ext cx="0" cy="342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1638277" y="3467093"/>
              <a:ext cx="0" cy="3524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Text Box 22"/>
            <p:cNvSpPr txBox="1">
              <a:spLocks noChangeArrowheads="1"/>
            </p:cNvSpPr>
            <p:nvPr/>
          </p:nvSpPr>
          <p:spPr bwMode="auto">
            <a:xfrm>
              <a:off x="1495402" y="2705093"/>
              <a:ext cx="428625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285852" y="3357566"/>
              <a:ext cx="452438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Text Box 24"/>
            <p:cNvSpPr txBox="1">
              <a:spLocks noChangeArrowheads="1"/>
            </p:cNvSpPr>
            <p:nvPr/>
          </p:nvSpPr>
          <p:spPr bwMode="auto">
            <a:xfrm>
              <a:off x="3314677" y="2828918"/>
              <a:ext cx="44767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25"/>
            <p:cNvSpPr txBox="1">
              <a:spLocks noChangeArrowheads="1"/>
            </p:cNvSpPr>
            <p:nvPr/>
          </p:nvSpPr>
          <p:spPr bwMode="auto">
            <a:xfrm>
              <a:off x="4067152" y="2543168"/>
              <a:ext cx="5143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26"/>
            <p:cNvSpPr txBox="1">
              <a:spLocks noChangeArrowheads="1"/>
            </p:cNvSpPr>
            <p:nvPr/>
          </p:nvSpPr>
          <p:spPr bwMode="auto">
            <a:xfrm>
              <a:off x="5791177" y="2771768"/>
              <a:ext cx="5238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Text Box 27"/>
            <p:cNvSpPr txBox="1">
              <a:spLocks noChangeArrowheads="1"/>
            </p:cNvSpPr>
            <p:nvPr/>
          </p:nvSpPr>
          <p:spPr bwMode="auto">
            <a:xfrm>
              <a:off x="6029302" y="3467093"/>
              <a:ext cx="561975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572000" y="1785930"/>
              <a:ext cx="628650" cy="295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6" name="Téglalap 35"/>
          <p:cNvSpPr/>
          <p:nvPr/>
        </p:nvSpPr>
        <p:spPr>
          <a:xfrm>
            <a:off x="714348" y="3786194"/>
            <a:ext cx="77153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áramkörön felismerhetünk három hurkot, de azok közül csak kettő független.</a:t>
            </a:r>
          </a:p>
        </p:txBody>
      </p:sp>
      <p:sp>
        <p:nvSpPr>
          <p:cNvPr id="37" name="Téglalap 36"/>
          <p:cNvSpPr/>
          <p:nvPr/>
        </p:nvSpPr>
        <p:spPr>
          <a:xfrm>
            <a:off x="642910" y="4286260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Általánosságban: </a:t>
            </a:r>
            <a:r>
              <a:rPr lang="hu-HU" b="1" dirty="0"/>
              <a:t>ha egy áramkörben m hurok van, akkor azok közül legfeljebb m-1 független, tehát legfeljebb annyi hurokegyenletet lehet felírni.</a:t>
            </a:r>
          </a:p>
        </p:txBody>
      </p:sp>
      <p:sp>
        <p:nvSpPr>
          <p:cNvPr id="38" name="Arc 28"/>
          <p:cNvSpPr>
            <a:spLocks/>
          </p:cNvSpPr>
          <p:nvPr/>
        </p:nvSpPr>
        <p:spPr bwMode="auto">
          <a:xfrm flipV="1">
            <a:off x="2571736" y="1785930"/>
            <a:ext cx="1111250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3000364" y="2357434"/>
            <a:ext cx="333375" cy="3234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</a:t>
            </a: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" name="Arc 29"/>
          <p:cNvSpPr>
            <a:spLocks/>
          </p:cNvSpPr>
          <p:nvPr/>
        </p:nvSpPr>
        <p:spPr bwMode="auto">
          <a:xfrm flipH="1" flipV="1">
            <a:off x="4572000" y="1785930"/>
            <a:ext cx="1111250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4857752" y="2428872"/>
            <a:ext cx="361950" cy="2940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II</a:t>
            </a: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 animBg="1"/>
      <p:bldP spid="39" grpId="0" animBg="1"/>
      <p:bldP spid="40" grpId="0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14282" y="142856"/>
            <a:ext cx="4482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A Kirchhoff egyenletek megoldásának lépései:</a:t>
            </a:r>
          </a:p>
        </p:txBody>
      </p:sp>
      <p:sp>
        <p:nvSpPr>
          <p:cNvPr id="5" name="Téglalap 4"/>
          <p:cNvSpPr/>
          <p:nvPr/>
        </p:nvSpPr>
        <p:spPr>
          <a:xfrm>
            <a:off x="62528" y="642922"/>
            <a:ext cx="90725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b="1" dirty="0"/>
              <a:t>1. </a:t>
            </a:r>
            <a:r>
              <a:rPr lang="hu-HU" dirty="0"/>
              <a:t>Bejelöljük az áramokat teljesen tetszőlegesen, de attól kedve ezeket az irányokat kell használni. Ha nem találtuk el az irányt, a számítás végén erre az áramra negatív értéket kapunk. </a:t>
            </a:r>
          </a:p>
        </p:txBody>
      </p:sp>
      <p:sp>
        <p:nvSpPr>
          <p:cNvPr id="6" name="Téglalap 5"/>
          <p:cNvSpPr/>
          <p:nvPr/>
        </p:nvSpPr>
        <p:spPr>
          <a:xfrm>
            <a:off x="44390" y="1285864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b="1" dirty="0"/>
              <a:t>2. </a:t>
            </a:r>
            <a:r>
              <a:rPr lang="hu-HU" dirty="0"/>
              <a:t>Bejelöljük a feszültségeket az ellenállásokon a rajtuk átfolyó áram irányával megegyezően, a feszültségforrásoknál a nyíl a pozitívtól mutasson a negatív sarokra.</a:t>
            </a:r>
          </a:p>
        </p:txBody>
      </p:sp>
      <p:sp>
        <p:nvSpPr>
          <p:cNvPr id="7" name="Téglalap 6"/>
          <p:cNvSpPr/>
          <p:nvPr/>
        </p:nvSpPr>
        <p:spPr>
          <a:xfrm>
            <a:off x="45186" y="1964732"/>
            <a:ext cx="8286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b="1" dirty="0"/>
              <a:t>3.</a:t>
            </a:r>
            <a:r>
              <a:rPr lang="hu-HU" dirty="0"/>
              <a:t> Minden független csomópontra felírjuk a csomóponti egyenletet.</a:t>
            </a:r>
          </a:p>
        </p:txBody>
      </p:sp>
      <p:sp>
        <p:nvSpPr>
          <p:cNvPr id="8" name="Téglalap 7"/>
          <p:cNvSpPr/>
          <p:nvPr/>
        </p:nvSpPr>
        <p:spPr>
          <a:xfrm>
            <a:off x="44390" y="2393360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b="1" dirty="0"/>
              <a:t>4.</a:t>
            </a:r>
            <a:r>
              <a:rPr lang="hu-HU" dirty="0"/>
              <a:t> A független hurkokban felírjuk a hurokegyenletet. Ehhez mindegyik hurokban fel kell venni egy tetszőleges körüljárási irányt, amellyel párhuzamos feszültségnyilak feszültségei pozitívak, az ellentétes nyilakkal jelzettek negatív előjellel kerülnek figyelembe vételre.</a:t>
            </a:r>
          </a:p>
        </p:txBody>
      </p:sp>
      <p:sp>
        <p:nvSpPr>
          <p:cNvPr id="9" name="Téglalap 8"/>
          <p:cNvSpPr/>
          <p:nvPr/>
        </p:nvSpPr>
        <p:spPr>
          <a:xfrm>
            <a:off x="62942" y="3313176"/>
            <a:ext cx="5313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hu-HU" b="1" dirty="0"/>
              <a:t>5.</a:t>
            </a:r>
            <a:r>
              <a:rPr lang="hu-HU" dirty="0"/>
              <a:t> A kapott egyenletrendszert rendezzük és megoldjuk.</a:t>
            </a:r>
          </a:p>
        </p:txBody>
      </p:sp>
      <p:sp>
        <p:nvSpPr>
          <p:cNvPr id="10" name="Téglalap 9"/>
          <p:cNvSpPr/>
          <p:nvPr/>
        </p:nvSpPr>
        <p:spPr>
          <a:xfrm>
            <a:off x="0" y="378619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u-HU" b="1" dirty="0"/>
              <a:t>6.</a:t>
            </a:r>
            <a:r>
              <a:rPr lang="hu-HU" dirty="0"/>
              <a:t> A kapott áramerősségekből az ellenállásokon eső feszültségek és ha szükséges a felvett teljesítmények kiszámolhatók.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10175" y="553244"/>
            <a:ext cx="62940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Ezek alapján az ábrán látható áramkör egyenletei:</a:t>
            </a:r>
          </a:p>
        </p:txBody>
      </p:sp>
      <p:sp>
        <p:nvSpPr>
          <p:cNvPr id="5" name="Téglalap 4"/>
          <p:cNvSpPr/>
          <p:nvPr/>
        </p:nvSpPr>
        <p:spPr>
          <a:xfrm>
            <a:off x="6470548" y="1794906"/>
            <a:ext cx="11999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1</a:t>
            </a:r>
            <a:r>
              <a:rPr lang="hu-HU" dirty="0"/>
              <a:t>+I</a:t>
            </a:r>
            <a:r>
              <a:rPr lang="hu-HU" baseline="-25000" dirty="0"/>
              <a:t>2 </a:t>
            </a:r>
            <a:r>
              <a:rPr lang="hu-HU" dirty="0"/>
              <a:t>= I</a:t>
            </a:r>
            <a:r>
              <a:rPr lang="hu-HU" baseline="-25000" dirty="0"/>
              <a:t>3</a:t>
            </a:r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6409560" y="2483404"/>
            <a:ext cx="16963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1</a:t>
            </a:r>
            <a:r>
              <a:rPr lang="hu-HU" dirty="0"/>
              <a:t>R</a:t>
            </a:r>
            <a:r>
              <a:rPr lang="hu-HU" baseline="-25000" dirty="0"/>
              <a:t>1</a:t>
            </a:r>
            <a:r>
              <a:rPr lang="hu-HU" dirty="0"/>
              <a:t>+I</a:t>
            </a:r>
            <a:r>
              <a:rPr lang="hu-HU" baseline="-25000" dirty="0"/>
              <a:t>3</a:t>
            </a:r>
            <a:r>
              <a:rPr lang="hu-HU" dirty="0"/>
              <a:t>R</a:t>
            </a:r>
            <a:r>
              <a:rPr lang="hu-HU" baseline="-25000" dirty="0"/>
              <a:t>3</a:t>
            </a:r>
            <a:r>
              <a:rPr lang="hu-HU" dirty="0"/>
              <a:t>-U</a:t>
            </a:r>
            <a:r>
              <a:rPr lang="hu-HU" baseline="-25000" dirty="0"/>
              <a:t>1 </a:t>
            </a:r>
            <a:r>
              <a:rPr lang="hu-HU" dirty="0"/>
              <a:t>= 0</a:t>
            </a:r>
          </a:p>
        </p:txBody>
      </p:sp>
      <p:sp>
        <p:nvSpPr>
          <p:cNvPr id="7" name="Téglalap 6"/>
          <p:cNvSpPr/>
          <p:nvPr/>
        </p:nvSpPr>
        <p:spPr>
          <a:xfrm>
            <a:off x="6383650" y="3201274"/>
            <a:ext cx="17887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2</a:t>
            </a:r>
            <a:r>
              <a:rPr lang="hu-HU" dirty="0"/>
              <a:t>R</a:t>
            </a:r>
            <a:r>
              <a:rPr lang="hu-HU" baseline="-25000" dirty="0"/>
              <a:t>2</a:t>
            </a:r>
            <a:r>
              <a:rPr lang="hu-HU" dirty="0"/>
              <a:t>+I</a:t>
            </a:r>
            <a:r>
              <a:rPr lang="hu-HU" baseline="-25000" dirty="0"/>
              <a:t>3</a:t>
            </a:r>
            <a:r>
              <a:rPr lang="hu-HU" dirty="0"/>
              <a:t>R</a:t>
            </a:r>
            <a:r>
              <a:rPr lang="hu-HU" baseline="-25000" dirty="0"/>
              <a:t>3</a:t>
            </a:r>
            <a:r>
              <a:rPr lang="hu-HU" dirty="0"/>
              <a:t>-U</a:t>
            </a:r>
            <a:r>
              <a:rPr lang="hu-HU" baseline="-25000" dirty="0"/>
              <a:t>2 </a:t>
            </a:r>
            <a:r>
              <a:rPr lang="hu-HU" dirty="0"/>
              <a:t>= 0.</a:t>
            </a:r>
          </a:p>
        </p:txBody>
      </p:sp>
      <p:grpSp>
        <p:nvGrpSpPr>
          <p:cNvPr id="8" name="Csoportba foglalás 7"/>
          <p:cNvGrpSpPr/>
          <p:nvPr/>
        </p:nvGrpSpPr>
        <p:grpSpPr>
          <a:xfrm>
            <a:off x="464934" y="1375279"/>
            <a:ext cx="5305425" cy="2533651"/>
            <a:chOff x="1285852" y="1785930"/>
            <a:chExt cx="5305425" cy="2462213"/>
          </a:xfrm>
        </p:grpSpPr>
        <p:sp>
          <p:nvSpPr>
            <p:cNvPr id="9" name="Rectangle 3"/>
            <p:cNvSpPr>
              <a:spLocks noChangeArrowheads="1"/>
            </p:cNvSpPr>
            <p:nvPr/>
          </p:nvSpPr>
          <p:spPr bwMode="auto">
            <a:xfrm>
              <a:off x="1908787" y="2322188"/>
              <a:ext cx="3800475" cy="191833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 rot="16200000">
              <a:off x="54768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11" name="Group 5"/>
            <p:cNvGrpSpPr>
              <a:grpSpLocks/>
            </p:cNvGrpSpPr>
            <p:nvPr/>
          </p:nvGrpSpPr>
          <p:grpSpPr bwMode="auto">
            <a:xfrm rot="16200000">
              <a:off x="5690849" y="3427090"/>
              <a:ext cx="55880" cy="304800"/>
              <a:chOff x="3577" y="11097"/>
              <a:chExt cx="88" cy="480"/>
            </a:xfrm>
          </p:grpSpPr>
          <p:sp>
            <p:nvSpPr>
              <p:cNvPr id="32" name="Rectangle 6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3" name="Line 7"/>
              <p:cNvSpPr>
                <a:spLocks noChangeShapeType="1"/>
              </p:cNvSpPr>
              <p:nvPr/>
            </p:nvSpPr>
            <p:spPr bwMode="auto">
              <a:xfrm>
                <a:off x="3577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4" name="Line 8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pSp>
          <p:nvGrpSpPr>
            <p:cNvPr id="12" name="Group 9"/>
            <p:cNvGrpSpPr>
              <a:grpSpLocks/>
            </p:cNvGrpSpPr>
            <p:nvPr/>
          </p:nvGrpSpPr>
          <p:grpSpPr bwMode="auto">
            <a:xfrm rot="16200000">
              <a:off x="1885294" y="3460745"/>
              <a:ext cx="46990" cy="304800"/>
              <a:chOff x="3591" y="11097"/>
              <a:chExt cx="74" cy="480"/>
            </a:xfrm>
          </p:grpSpPr>
          <p:sp>
            <p:nvSpPr>
              <p:cNvPr id="29" name="Rectangle 10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0" name="Line 11"/>
              <p:cNvSpPr>
                <a:spLocks noChangeShapeType="1"/>
              </p:cNvSpPr>
              <p:nvPr/>
            </p:nvSpPr>
            <p:spPr bwMode="auto">
              <a:xfrm>
                <a:off x="3591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1" name="Line 12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 rot="16200000">
              <a:off x="1657327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3743302" y="2324093"/>
              <a:ext cx="0" cy="19240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16200000">
              <a:off x="34956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2571736" y="185736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2500298" y="2214558"/>
              <a:ext cx="2857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4505302" y="2209793"/>
              <a:ext cx="352425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5991202" y="3448043"/>
              <a:ext cx="0" cy="33337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4010002" y="2543168"/>
              <a:ext cx="0" cy="342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1638277" y="3467093"/>
              <a:ext cx="0" cy="3524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1495402" y="2705093"/>
              <a:ext cx="428625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285852" y="3357566"/>
              <a:ext cx="452438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314677" y="2828918"/>
              <a:ext cx="44767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4067152" y="2543168"/>
              <a:ext cx="5143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5791177" y="2771768"/>
              <a:ext cx="5238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Text Box 27"/>
            <p:cNvSpPr txBox="1">
              <a:spLocks noChangeArrowheads="1"/>
            </p:cNvSpPr>
            <p:nvPr/>
          </p:nvSpPr>
          <p:spPr bwMode="auto">
            <a:xfrm>
              <a:off x="6029302" y="3467093"/>
              <a:ext cx="561975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Text Box 32"/>
            <p:cNvSpPr txBox="1">
              <a:spLocks noChangeArrowheads="1"/>
            </p:cNvSpPr>
            <p:nvPr/>
          </p:nvSpPr>
          <p:spPr bwMode="auto">
            <a:xfrm>
              <a:off x="4572000" y="1785930"/>
              <a:ext cx="628650" cy="295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5" name="Arc 28"/>
          <p:cNvSpPr>
            <a:spLocks/>
          </p:cNvSpPr>
          <p:nvPr/>
        </p:nvSpPr>
        <p:spPr bwMode="auto">
          <a:xfrm flipV="1">
            <a:off x="1309914" y="2137825"/>
            <a:ext cx="1271887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6" name="Text Box 30"/>
          <p:cNvSpPr txBox="1">
            <a:spLocks noChangeArrowheads="1"/>
          </p:cNvSpPr>
          <p:nvPr/>
        </p:nvSpPr>
        <p:spPr bwMode="auto">
          <a:xfrm>
            <a:off x="1867497" y="2762171"/>
            <a:ext cx="333375" cy="3234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hu-HU" b="1" dirty="0">
                <a:latin typeface="Calibri" pitchFamily="34" charset="0"/>
              </a:rPr>
              <a:t>I.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Arc 29"/>
          <p:cNvSpPr>
            <a:spLocks/>
          </p:cNvSpPr>
          <p:nvPr/>
        </p:nvSpPr>
        <p:spPr bwMode="auto">
          <a:xfrm flipH="1" flipV="1">
            <a:off x="3436849" y="2130499"/>
            <a:ext cx="1329963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3796324" y="2833720"/>
            <a:ext cx="361950" cy="2940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hu-H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II</a:t>
            </a: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églalap 38"/>
          <p:cNvSpPr/>
          <p:nvPr/>
        </p:nvSpPr>
        <p:spPr>
          <a:xfrm>
            <a:off x="691153" y="4657700"/>
            <a:ext cx="7414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három egyenletből a három ismeretlen áramerősség kiszámítható.</a:t>
            </a:r>
          </a:p>
        </p:txBody>
      </p:sp>
    </p:spTree>
    <p:extLst>
      <p:ext uri="{BB962C8B-B14F-4D97-AF65-F5344CB8AC3E}">
        <p14:creationId xmlns:p14="http://schemas.microsoft.com/office/powerpoint/2010/main" val="230120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142856"/>
            <a:ext cx="31236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 hurokáramok módszere:</a:t>
            </a:r>
            <a:endParaRPr kumimoji="0" lang="hu-HU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42844" y="571484"/>
            <a:ext cx="885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Minden független hurokban felveszünk egy képzelt áramot (hurokáram). A hurkok egymáshoz csatolását az fejezi ki, hogy a közös ágakban a hurokáramok algebrai összege jelenik meg.</a:t>
            </a:r>
          </a:p>
        </p:txBody>
      </p:sp>
      <p:sp>
        <p:nvSpPr>
          <p:cNvPr id="37" name="Téglalap 36"/>
          <p:cNvSpPr/>
          <p:nvPr/>
        </p:nvSpPr>
        <p:spPr>
          <a:xfrm>
            <a:off x="285720" y="3857632"/>
            <a:ext cx="8501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 módszer alkalmazása során nem szükséges csomóponti egyenleteket felírni, s ezzel csökken az egyenletek, és az ismeretlenek száma csökken:</a:t>
            </a:r>
          </a:p>
        </p:txBody>
      </p:sp>
      <p:sp>
        <p:nvSpPr>
          <p:cNvPr id="38" name="Téglalap 37"/>
          <p:cNvSpPr/>
          <p:nvPr/>
        </p:nvSpPr>
        <p:spPr>
          <a:xfrm>
            <a:off x="3071802" y="4572012"/>
            <a:ext cx="1901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1</a:t>
            </a:r>
            <a:r>
              <a:rPr lang="hu-HU" dirty="0"/>
              <a:t>R</a:t>
            </a:r>
            <a:r>
              <a:rPr lang="hu-HU" baseline="-25000" dirty="0"/>
              <a:t>1</a:t>
            </a:r>
            <a:r>
              <a:rPr lang="hu-HU" dirty="0"/>
              <a:t>+(I</a:t>
            </a:r>
            <a:r>
              <a:rPr lang="hu-HU" baseline="-25000" dirty="0"/>
              <a:t>1</a:t>
            </a:r>
            <a:r>
              <a:rPr lang="hu-HU" dirty="0"/>
              <a:t>+I</a:t>
            </a:r>
            <a:r>
              <a:rPr lang="hu-HU" baseline="-25000" dirty="0"/>
              <a:t>2</a:t>
            </a:r>
            <a:r>
              <a:rPr lang="hu-HU" dirty="0"/>
              <a:t>)R</a:t>
            </a:r>
            <a:r>
              <a:rPr lang="hu-HU" baseline="-25000" dirty="0"/>
              <a:t>3</a:t>
            </a:r>
            <a:r>
              <a:rPr lang="hu-HU" dirty="0"/>
              <a:t>-U</a:t>
            </a:r>
            <a:r>
              <a:rPr lang="hu-HU" baseline="-25000" dirty="0"/>
              <a:t>1</a:t>
            </a:r>
            <a:r>
              <a:rPr lang="hu-HU" dirty="0"/>
              <a:t>=0</a:t>
            </a:r>
          </a:p>
        </p:txBody>
      </p:sp>
      <p:sp>
        <p:nvSpPr>
          <p:cNvPr id="39" name="Téglalap 38"/>
          <p:cNvSpPr/>
          <p:nvPr/>
        </p:nvSpPr>
        <p:spPr>
          <a:xfrm>
            <a:off x="3071802" y="5000640"/>
            <a:ext cx="193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2</a:t>
            </a:r>
            <a:r>
              <a:rPr lang="hu-HU" dirty="0"/>
              <a:t>R</a:t>
            </a:r>
            <a:r>
              <a:rPr lang="hu-HU" baseline="-25000" dirty="0"/>
              <a:t>2</a:t>
            </a:r>
            <a:r>
              <a:rPr lang="hu-HU" dirty="0"/>
              <a:t>+(I</a:t>
            </a:r>
            <a:r>
              <a:rPr lang="hu-HU" baseline="-25000" dirty="0"/>
              <a:t>1</a:t>
            </a:r>
            <a:r>
              <a:rPr lang="hu-HU" dirty="0"/>
              <a:t>+I</a:t>
            </a:r>
            <a:r>
              <a:rPr lang="hu-HU" baseline="-25000" dirty="0"/>
              <a:t>2</a:t>
            </a:r>
            <a:r>
              <a:rPr lang="hu-HU" dirty="0"/>
              <a:t>)R</a:t>
            </a:r>
            <a:r>
              <a:rPr lang="hu-HU" baseline="-25000" dirty="0"/>
              <a:t>3</a:t>
            </a:r>
            <a:r>
              <a:rPr lang="hu-HU" dirty="0"/>
              <a:t>-U</a:t>
            </a:r>
            <a:r>
              <a:rPr lang="hu-HU" baseline="-25000" dirty="0"/>
              <a:t>2 </a:t>
            </a:r>
            <a:r>
              <a:rPr lang="hu-HU" dirty="0"/>
              <a:t>=0</a:t>
            </a:r>
          </a:p>
        </p:txBody>
      </p:sp>
      <p:grpSp>
        <p:nvGrpSpPr>
          <p:cNvPr id="40" name="Csoportba foglalás 39"/>
          <p:cNvGrpSpPr/>
          <p:nvPr/>
        </p:nvGrpSpPr>
        <p:grpSpPr>
          <a:xfrm>
            <a:off x="1643042" y="1142988"/>
            <a:ext cx="5305425" cy="2533651"/>
            <a:chOff x="1285852" y="1785930"/>
            <a:chExt cx="5305425" cy="2462213"/>
          </a:xfrm>
        </p:grpSpPr>
        <p:sp>
          <p:nvSpPr>
            <p:cNvPr id="41" name="Rectangle 3"/>
            <p:cNvSpPr>
              <a:spLocks noChangeArrowheads="1"/>
            </p:cNvSpPr>
            <p:nvPr/>
          </p:nvSpPr>
          <p:spPr bwMode="auto">
            <a:xfrm>
              <a:off x="1908787" y="2322188"/>
              <a:ext cx="3800475" cy="191833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2" name="Rectangle 4"/>
            <p:cNvSpPr>
              <a:spLocks noChangeArrowheads="1"/>
            </p:cNvSpPr>
            <p:nvPr/>
          </p:nvSpPr>
          <p:spPr bwMode="auto">
            <a:xfrm rot="16200000">
              <a:off x="54768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pSp>
          <p:nvGrpSpPr>
            <p:cNvPr id="43" name="Group 5"/>
            <p:cNvGrpSpPr>
              <a:grpSpLocks/>
            </p:cNvGrpSpPr>
            <p:nvPr/>
          </p:nvGrpSpPr>
          <p:grpSpPr bwMode="auto">
            <a:xfrm rot="16200000">
              <a:off x="5690851" y="3427092"/>
              <a:ext cx="55880" cy="304800"/>
              <a:chOff x="3577" y="11097"/>
              <a:chExt cx="88" cy="480"/>
            </a:xfrm>
          </p:grpSpPr>
          <p:sp>
            <p:nvSpPr>
              <p:cNvPr id="64" name="Rectangle 6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65" name="Line 7"/>
              <p:cNvSpPr>
                <a:spLocks noChangeShapeType="1"/>
              </p:cNvSpPr>
              <p:nvPr/>
            </p:nvSpPr>
            <p:spPr bwMode="auto">
              <a:xfrm>
                <a:off x="3577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66" name="Line 8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pSp>
          <p:nvGrpSpPr>
            <p:cNvPr id="44" name="Group 9"/>
            <p:cNvGrpSpPr>
              <a:grpSpLocks/>
            </p:cNvGrpSpPr>
            <p:nvPr/>
          </p:nvGrpSpPr>
          <p:grpSpPr bwMode="auto">
            <a:xfrm rot="16200000">
              <a:off x="1885296" y="3460747"/>
              <a:ext cx="46990" cy="304800"/>
              <a:chOff x="3591" y="11097"/>
              <a:chExt cx="74" cy="480"/>
            </a:xfrm>
          </p:grpSpPr>
          <p:sp>
            <p:nvSpPr>
              <p:cNvPr id="61" name="Rectangle 10"/>
              <p:cNvSpPr>
                <a:spLocks noChangeArrowheads="1"/>
              </p:cNvSpPr>
              <p:nvPr/>
            </p:nvSpPr>
            <p:spPr bwMode="auto">
              <a:xfrm>
                <a:off x="3591" y="11217"/>
                <a:ext cx="60" cy="22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62" name="Line 11"/>
              <p:cNvSpPr>
                <a:spLocks noChangeShapeType="1"/>
              </p:cNvSpPr>
              <p:nvPr/>
            </p:nvSpPr>
            <p:spPr bwMode="auto">
              <a:xfrm>
                <a:off x="3591" y="11202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63" name="Line 12"/>
              <p:cNvSpPr>
                <a:spLocks noChangeShapeType="1"/>
              </p:cNvSpPr>
              <p:nvPr/>
            </p:nvSpPr>
            <p:spPr bwMode="auto">
              <a:xfrm>
                <a:off x="3665" y="11097"/>
                <a:ext cx="0" cy="4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45" name="Rectangle 13"/>
            <p:cNvSpPr>
              <a:spLocks noChangeArrowheads="1"/>
            </p:cNvSpPr>
            <p:nvPr/>
          </p:nvSpPr>
          <p:spPr bwMode="auto">
            <a:xfrm rot="16200000">
              <a:off x="1657327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6" name="Line 14"/>
            <p:cNvSpPr>
              <a:spLocks noChangeShapeType="1"/>
            </p:cNvSpPr>
            <p:nvPr/>
          </p:nvSpPr>
          <p:spPr bwMode="auto">
            <a:xfrm>
              <a:off x="3743302" y="2324093"/>
              <a:ext cx="0" cy="19240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7" name="Rectangle 15"/>
            <p:cNvSpPr>
              <a:spLocks noChangeArrowheads="1"/>
            </p:cNvSpPr>
            <p:nvPr/>
          </p:nvSpPr>
          <p:spPr bwMode="auto">
            <a:xfrm rot="16200000">
              <a:off x="3495652" y="2884163"/>
              <a:ext cx="485775" cy="15240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2571736" y="1857368"/>
              <a:ext cx="6477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2500298" y="2214558"/>
              <a:ext cx="28575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0" name="Line 18"/>
            <p:cNvSpPr>
              <a:spLocks noChangeShapeType="1"/>
            </p:cNvSpPr>
            <p:nvPr/>
          </p:nvSpPr>
          <p:spPr bwMode="auto">
            <a:xfrm>
              <a:off x="4505302" y="2209793"/>
              <a:ext cx="352425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arrow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1" name="Line 19"/>
            <p:cNvSpPr>
              <a:spLocks noChangeShapeType="1"/>
            </p:cNvSpPr>
            <p:nvPr/>
          </p:nvSpPr>
          <p:spPr bwMode="auto">
            <a:xfrm>
              <a:off x="5991202" y="3448043"/>
              <a:ext cx="0" cy="33337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2" name="Line 20"/>
            <p:cNvSpPr>
              <a:spLocks noChangeShapeType="1"/>
            </p:cNvSpPr>
            <p:nvPr/>
          </p:nvSpPr>
          <p:spPr bwMode="auto">
            <a:xfrm>
              <a:off x="4010002" y="2543168"/>
              <a:ext cx="0" cy="3429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1638277" y="3467093"/>
              <a:ext cx="0" cy="352425"/>
            </a:xfrm>
            <a:prstGeom prst="line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 type="arrow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54" name="Text Box 22"/>
            <p:cNvSpPr txBox="1">
              <a:spLocks noChangeArrowheads="1"/>
            </p:cNvSpPr>
            <p:nvPr/>
          </p:nvSpPr>
          <p:spPr bwMode="auto">
            <a:xfrm>
              <a:off x="1495402" y="2705093"/>
              <a:ext cx="428625" cy="476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5" name="Text Box 23"/>
            <p:cNvSpPr txBox="1">
              <a:spLocks noChangeArrowheads="1"/>
            </p:cNvSpPr>
            <p:nvPr/>
          </p:nvSpPr>
          <p:spPr bwMode="auto">
            <a:xfrm>
              <a:off x="1285852" y="3357566"/>
              <a:ext cx="452438" cy="447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6" name="Text Box 24"/>
            <p:cNvSpPr txBox="1">
              <a:spLocks noChangeArrowheads="1"/>
            </p:cNvSpPr>
            <p:nvPr/>
          </p:nvSpPr>
          <p:spPr bwMode="auto">
            <a:xfrm>
              <a:off x="3314677" y="2828918"/>
              <a:ext cx="44767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7" name="Text Box 25"/>
            <p:cNvSpPr txBox="1">
              <a:spLocks noChangeArrowheads="1"/>
            </p:cNvSpPr>
            <p:nvPr/>
          </p:nvSpPr>
          <p:spPr bwMode="auto">
            <a:xfrm>
              <a:off x="4067152" y="2543168"/>
              <a:ext cx="51435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3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8" name="Text Box 26"/>
            <p:cNvSpPr txBox="1">
              <a:spLocks noChangeArrowheads="1"/>
            </p:cNvSpPr>
            <p:nvPr/>
          </p:nvSpPr>
          <p:spPr bwMode="auto">
            <a:xfrm>
              <a:off x="5791177" y="2771768"/>
              <a:ext cx="5238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R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6029302" y="3467093"/>
              <a:ext cx="561975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0" name="Text Box 32"/>
            <p:cNvSpPr txBox="1">
              <a:spLocks noChangeArrowheads="1"/>
            </p:cNvSpPr>
            <p:nvPr/>
          </p:nvSpPr>
          <p:spPr bwMode="auto">
            <a:xfrm>
              <a:off x="4572000" y="1785930"/>
              <a:ext cx="628650" cy="29527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I</a:t>
              </a:r>
              <a:r>
                <a:rPr kumimoji="0" lang="hu-HU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2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7" name="Arc 28"/>
          <p:cNvSpPr>
            <a:spLocks/>
          </p:cNvSpPr>
          <p:nvPr/>
        </p:nvSpPr>
        <p:spPr bwMode="auto">
          <a:xfrm flipV="1">
            <a:off x="2483768" y="1928805"/>
            <a:ext cx="1270656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1" name="Arc 29"/>
          <p:cNvSpPr>
            <a:spLocks/>
          </p:cNvSpPr>
          <p:nvPr/>
        </p:nvSpPr>
        <p:spPr bwMode="auto">
          <a:xfrm flipH="1" flipV="1">
            <a:off x="4572000" y="1928805"/>
            <a:ext cx="1224136" cy="1391793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8" name="Rectangle 137"/>
          <p:cNvSpPr>
            <a:spLocks noChangeArrowheads="1"/>
          </p:cNvSpPr>
          <p:nvPr/>
        </p:nvSpPr>
        <p:spPr bwMode="auto">
          <a:xfrm>
            <a:off x="2928940" y="2207504"/>
            <a:ext cx="4285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hu-HU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" name="Téglalap 71"/>
          <p:cNvSpPr/>
          <p:nvPr/>
        </p:nvSpPr>
        <p:spPr>
          <a:xfrm>
            <a:off x="5008551" y="2443228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2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67" grpId="0" animBg="1"/>
      <p:bldP spid="71" grpId="0" animBg="1"/>
      <p:bldP spid="68" grpId="0"/>
      <p:bldP spid="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42844" y="114409"/>
            <a:ext cx="878687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Példa: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Számítsa ki az ábrán látható kapcsolásban az egyes ágakban folyó áramok erősségét, valamint az U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AB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feszültséget!  (R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1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=150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, 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2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=70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, 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3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 250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 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4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 100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, 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5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 50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, R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6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 300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</a:rPr>
              <a:t>W 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U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1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=24 V, U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2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 40 V, U</a:t>
            </a:r>
            <a:r>
              <a:rPr kumimoji="0" lang="hu-HU" sz="16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3</a:t>
            </a:r>
            <a:r>
              <a:rPr kumimoji="0" lang="hu-H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=12 V)</a:t>
            </a:r>
            <a:endParaRPr kumimoji="0" lang="hu-H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69" name="Rectangle 6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7411" name="Group 3"/>
          <p:cNvGrpSpPr>
            <a:grpSpLocks noChangeAspect="1"/>
          </p:cNvGrpSpPr>
          <p:nvPr/>
        </p:nvGrpSpPr>
        <p:grpSpPr bwMode="auto">
          <a:xfrm>
            <a:off x="142844" y="1500178"/>
            <a:ext cx="4279265" cy="2508250"/>
            <a:chOff x="2421" y="3539"/>
            <a:chExt cx="6739" cy="3950"/>
          </a:xfrm>
        </p:grpSpPr>
        <p:sp>
          <p:nvSpPr>
            <p:cNvPr id="17468" name="Text Box 60"/>
            <p:cNvSpPr txBox="1">
              <a:spLocks noChangeAspect="1" noChangeArrowheads="1"/>
            </p:cNvSpPr>
            <p:nvPr/>
          </p:nvSpPr>
          <p:spPr bwMode="auto">
            <a:xfrm>
              <a:off x="2421" y="4504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U</a:t>
              </a:r>
              <a:r>
                <a:rPr kumimoji="0" lang="hu-HU" sz="12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67" name="Line 59"/>
            <p:cNvSpPr>
              <a:spLocks noChangeAspect="1" noChangeShapeType="1"/>
            </p:cNvSpPr>
            <p:nvPr/>
          </p:nvSpPr>
          <p:spPr bwMode="auto">
            <a:xfrm>
              <a:off x="3321" y="3894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6" name="Line 58"/>
            <p:cNvSpPr>
              <a:spLocks noChangeAspect="1" noChangeShapeType="1"/>
            </p:cNvSpPr>
            <p:nvPr/>
          </p:nvSpPr>
          <p:spPr bwMode="auto">
            <a:xfrm>
              <a:off x="4041" y="3714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5" name="Line 57"/>
            <p:cNvSpPr>
              <a:spLocks noChangeAspect="1" noChangeShapeType="1"/>
            </p:cNvSpPr>
            <p:nvPr/>
          </p:nvSpPr>
          <p:spPr bwMode="auto">
            <a:xfrm>
              <a:off x="4041" y="3714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4" name="Line 56"/>
            <p:cNvSpPr>
              <a:spLocks noChangeAspect="1" noChangeShapeType="1"/>
            </p:cNvSpPr>
            <p:nvPr/>
          </p:nvSpPr>
          <p:spPr bwMode="auto">
            <a:xfrm>
              <a:off x="4041" y="4069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3" name="Line 55"/>
            <p:cNvSpPr>
              <a:spLocks noChangeAspect="1" noChangeShapeType="1"/>
            </p:cNvSpPr>
            <p:nvPr/>
          </p:nvSpPr>
          <p:spPr bwMode="auto">
            <a:xfrm>
              <a:off x="4761" y="3714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2" name="Line 54"/>
            <p:cNvSpPr>
              <a:spLocks noChangeAspect="1" noChangeShapeType="1"/>
            </p:cNvSpPr>
            <p:nvPr/>
          </p:nvSpPr>
          <p:spPr bwMode="auto">
            <a:xfrm>
              <a:off x="4761" y="3894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1" name="Line 53"/>
            <p:cNvSpPr>
              <a:spLocks noChangeAspect="1" noChangeShapeType="1"/>
            </p:cNvSpPr>
            <p:nvPr/>
          </p:nvSpPr>
          <p:spPr bwMode="auto">
            <a:xfrm>
              <a:off x="5481" y="3894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60" name="Line 52"/>
            <p:cNvSpPr>
              <a:spLocks noChangeAspect="1" noChangeShapeType="1"/>
            </p:cNvSpPr>
            <p:nvPr/>
          </p:nvSpPr>
          <p:spPr bwMode="auto">
            <a:xfrm>
              <a:off x="5301" y="460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9" name="Line 51"/>
            <p:cNvSpPr>
              <a:spLocks noChangeAspect="1" noChangeShapeType="1"/>
            </p:cNvSpPr>
            <p:nvPr/>
          </p:nvSpPr>
          <p:spPr bwMode="auto">
            <a:xfrm>
              <a:off x="5301" y="460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8" name="Line 50"/>
            <p:cNvSpPr>
              <a:spLocks noChangeAspect="1" noChangeShapeType="1"/>
            </p:cNvSpPr>
            <p:nvPr/>
          </p:nvSpPr>
          <p:spPr bwMode="auto">
            <a:xfrm>
              <a:off x="5661" y="460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7" name="Line 49"/>
            <p:cNvSpPr>
              <a:spLocks noChangeAspect="1" noChangeShapeType="1"/>
            </p:cNvSpPr>
            <p:nvPr/>
          </p:nvSpPr>
          <p:spPr bwMode="auto">
            <a:xfrm>
              <a:off x="5301" y="532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6" name="Line 48"/>
            <p:cNvSpPr>
              <a:spLocks noChangeAspect="1" noChangeShapeType="1"/>
            </p:cNvSpPr>
            <p:nvPr/>
          </p:nvSpPr>
          <p:spPr bwMode="auto">
            <a:xfrm>
              <a:off x="5481" y="5329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5" name="Line 47"/>
            <p:cNvSpPr>
              <a:spLocks noChangeAspect="1" noChangeShapeType="1"/>
            </p:cNvSpPr>
            <p:nvPr/>
          </p:nvSpPr>
          <p:spPr bwMode="auto">
            <a:xfrm>
              <a:off x="5301" y="586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4" name="Line 46"/>
            <p:cNvSpPr>
              <a:spLocks noChangeAspect="1" noChangeShapeType="1"/>
            </p:cNvSpPr>
            <p:nvPr/>
          </p:nvSpPr>
          <p:spPr bwMode="auto">
            <a:xfrm>
              <a:off x="5121" y="6049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3" name="Line 45"/>
            <p:cNvSpPr>
              <a:spLocks noChangeAspect="1" noChangeShapeType="1"/>
            </p:cNvSpPr>
            <p:nvPr/>
          </p:nvSpPr>
          <p:spPr bwMode="auto">
            <a:xfrm>
              <a:off x="5481" y="6049"/>
              <a:ext cx="0" cy="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2" name="Line 44"/>
            <p:cNvSpPr>
              <a:spLocks noChangeAspect="1" noChangeShapeType="1"/>
            </p:cNvSpPr>
            <p:nvPr/>
          </p:nvSpPr>
          <p:spPr bwMode="auto">
            <a:xfrm>
              <a:off x="3321" y="3894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1" name="Line 43"/>
            <p:cNvSpPr>
              <a:spLocks noChangeAspect="1" noChangeShapeType="1"/>
            </p:cNvSpPr>
            <p:nvPr/>
          </p:nvSpPr>
          <p:spPr bwMode="auto">
            <a:xfrm>
              <a:off x="2961" y="4609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0" name="Line 42"/>
            <p:cNvSpPr>
              <a:spLocks noChangeAspect="1" noChangeShapeType="1"/>
            </p:cNvSpPr>
            <p:nvPr/>
          </p:nvSpPr>
          <p:spPr bwMode="auto">
            <a:xfrm>
              <a:off x="3141" y="478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9" name="Line 41"/>
            <p:cNvSpPr>
              <a:spLocks noChangeAspect="1" noChangeShapeType="1"/>
            </p:cNvSpPr>
            <p:nvPr/>
          </p:nvSpPr>
          <p:spPr bwMode="auto">
            <a:xfrm>
              <a:off x="3321" y="478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8" name="Line 40"/>
            <p:cNvSpPr>
              <a:spLocks noChangeAspect="1" noChangeShapeType="1"/>
            </p:cNvSpPr>
            <p:nvPr/>
          </p:nvSpPr>
          <p:spPr bwMode="auto">
            <a:xfrm>
              <a:off x="3141" y="550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7" name="Line 39"/>
            <p:cNvSpPr>
              <a:spLocks noChangeAspect="1" noChangeShapeType="1"/>
            </p:cNvSpPr>
            <p:nvPr/>
          </p:nvSpPr>
          <p:spPr bwMode="auto">
            <a:xfrm>
              <a:off x="3141" y="5509"/>
              <a:ext cx="0" cy="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6" name="Line 38"/>
            <p:cNvSpPr>
              <a:spLocks noChangeAspect="1" noChangeShapeType="1"/>
            </p:cNvSpPr>
            <p:nvPr/>
          </p:nvSpPr>
          <p:spPr bwMode="auto">
            <a:xfrm>
              <a:off x="3501" y="5509"/>
              <a:ext cx="0" cy="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5" name="Line 37"/>
            <p:cNvSpPr>
              <a:spLocks noChangeAspect="1" noChangeShapeType="1"/>
            </p:cNvSpPr>
            <p:nvPr/>
          </p:nvSpPr>
          <p:spPr bwMode="auto">
            <a:xfrm>
              <a:off x="3141" y="640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4" name="Line 36"/>
            <p:cNvSpPr>
              <a:spLocks noChangeAspect="1" noChangeShapeType="1"/>
            </p:cNvSpPr>
            <p:nvPr/>
          </p:nvSpPr>
          <p:spPr bwMode="auto">
            <a:xfrm>
              <a:off x="3321" y="6409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3" name="Line 35"/>
            <p:cNvSpPr>
              <a:spLocks noChangeAspect="1" noChangeShapeType="1"/>
            </p:cNvSpPr>
            <p:nvPr/>
          </p:nvSpPr>
          <p:spPr bwMode="auto">
            <a:xfrm>
              <a:off x="3321" y="6949"/>
              <a:ext cx="21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2" name="Line 34"/>
            <p:cNvSpPr>
              <a:spLocks noChangeAspect="1" noChangeShapeType="1"/>
            </p:cNvSpPr>
            <p:nvPr/>
          </p:nvSpPr>
          <p:spPr bwMode="auto">
            <a:xfrm>
              <a:off x="5481" y="3894"/>
              <a:ext cx="1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1" name="Line 33"/>
            <p:cNvSpPr>
              <a:spLocks noChangeAspect="1" noChangeShapeType="1"/>
            </p:cNvSpPr>
            <p:nvPr/>
          </p:nvSpPr>
          <p:spPr bwMode="auto">
            <a:xfrm>
              <a:off x="6561" y="3714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0" name="Line 32"/>
            <p:cNvSpPr>
              <a:spLocks noChangeAspect="1" noChangeShapeType="1"/>
            </p:cNvSpPr>
            <p:nvPr/>
          </p:nvSpPr>
          <p:spPr bwMode="auto">
            <a:xfrm>
              <a:off x="6561" y="3714"/>
              <a:ext cx="9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9" name="Line 31"/>
            <p:cNvSpPr>
              <a:spLocks noChangeAspect="1" noChangeShapeType="1"/>
            </p:cNvSpPr>
            <p:nvPr/>
          </p:nvSpPr>
          <p:spPr bwMode="auto">
            <a:xfrm>
              <a:off x="6561" y="4069"/>
              <a:ext cx="9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8" name="Line 30"/>
            <p:cNvSpPr>
              <a:spLocks noChangeAspect="1" noChangeShapeType="1"/>
            </p:cNvSpPr>
            <p:nvPr/>
          </p:nvSpPr>
          <p:spPr bwMode="auto">
            <a:xfrm>
              <a:off x="7461" y="3714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7" name="Line 29"/>
            <p:cNvSpPr>
              <a:spLocks noChangeAspect="1" noChangeShapeType="1"/>
            </p:cNvSpPr>
            <p:nvPr/>
          </p:nvSpPr>
          <p:spPr bwMode="auto">
            <a:xfrm>
              <a:off x="7461" y="3894"/>
              <a:ext cx="54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6" name="Line 28"/>
            <p:cNvSpPr>
              <a:spLocks noChangeAspect="1" noChangeShapeType="1"/>
            </p:cNvSpPr>
            <p:nvPr/>
          </p:nvSpPr>
          <p:spPr bwMode="auto">
            <a:xfrm>
              <a:off x="8001" y="3894"/>
              <a:ext cx="0" cy="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5" name="Line 27"/>
            <p:cNvSpPr>
              <a:spLocks noChangeAspect="1" noChangeShapeType="1"/>
            </p:cNvSpPr>
            <p:nvPr/>
          </p:nvSpPr>
          <p:spPr bwMode="auto">
            <a:xfrm>
              <a:off x="7821" y="478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4" name="Line 26"/>
            <p:cNvSpPr>
              <a:spLocks noChangeAspect="1" noChangeShapeType="1"/>
            </p:cNvSpPr>
            <p:nvPr/>
          </p:nvSpPr>
          <p:spPr bwMode="auto">
            <a:xfrm>
              <a:off x="7641" y="4969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3" name="Line 25"/>
            <p:cNvSpPr>
              <a:spLocks noChangeAspect="1" noChangeShapeType="1"/>
            </p:cNvSpPr>
            <p:nvPr/>
          </p:nvSpPr>
          <p:spPr bwMode="auto">
            <a:xfrm>
              <a:off x="8001" y="4969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2" name="Line 24"/>
            <p:cNvSpPr>
              <a:spLocks noChangeAspect="1" noChangeShapeType="1"/>
            </p:cNvSpPr>
            <p:nvPr/>
          </p:nvSpPr>
          <p:spPr bwMode="auto">
            <a:xfrm>
              <a:off x="7821" y="550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1" name="Line 23"/>
            <p:cNvSpPr>
              <a:spLocks noChangeAspect="1" noChangeShapeType="1"/>
            </p:cNvSpPr>
            <p:nvPr/>
          </p:nvSpPr>
          <p:spPr bwMode="auto">
            <a:xfrm>
              <a:off x="7821" y="550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30" name="Line 22"/>
            <p:cNvSpPr>
              <a:spLocks noChangeAspect="1" noChangeShapeType="1"/>
            </p:cNvSpPr>
            <p:nvPr/>
          </p:nvSpPr>
          <p:spPr bwMode="auto">
            <a:xfrm>
              <a:off x="8181" y="550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9" name="Line 21"/>
            <p:cNvSpPr>
              <a:spLocks noChangeAspect="1" noChangeShapeType="1"/>
            </p:cNvSpPr>
            <p:nvPr/>
          </p:nvSpPr>
          <p:spPr bwMode="auto">
            <a:xfrm>
              <a:off x="7821" y="6229"/>
              <a:ext cx="36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8" name="Line 20"/>
            <p:cNvSpPr>
              <a:spLocks noChangeAspect="1" noChangeShapeType="1"/>
            </p:cNvSpPr>
            <p:nvPr/>
          </p:nvSpPr>
          <p:spPr bwMode="auto">
            <a:xfrm>
              <a:off x="5481" y="6949"/>
              <a:ext cx="72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7" name="Line 19"/>
            <p:cNvSpPr>
              <a:spLocks noChangeAspect="1" noChangeShapeType="1"/>
            </p:cNvSpPr>
            <p:nvPr/>
          </p:nvSpPr>
          <p:spPr bwMode="auto">
            <a:xfrm>
              <a:off x="6201" y="6769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6" name="Line 18"/>
            <p:cNvSpPr>
              <a:spLocks noChangeAspect="1" noChangeShapeType="1"/>
            </p:cNvSpPr>
            <p:nvPr/>
          </p:nvSpPr>
          <p:spPr bwMode="auto">
            <a:xfrm>
              <a:off x="6201" y="6769"/>
              <a:ext cx="9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5" name="Line 17"/>
            <p:cNvSpPr>
              <a:spLocks noChangeAspect="1" noChangeShapeType="1"/>
            </p:cNvSpPr>
            <p:nvPr/>
          </p:nvSpPr>
          <p:spPr bwMode="auto">
            <a:xfrm>
              <a:off x="6201" y="7129"/>
              <a:ext cx="9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4" name="Line 16"/>
            <p:cNvSpPr>
              <a:spLocks noChangeAspect="1" noChangeShapeType="1"/>
            </p:cNvSpPr>
            <p:nvPr/>
          </p:nvSpPr>
          <p:spPr bwMode="auto">
            <a:xfrm>
              <a:off x="7101" y="6769"/>
              <a:ext cx="0" cy="36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3" name="Line 15"/>
            <p:cNvSpPr>
              <a:spLocks noChangeAspect="1" noChangeShapeType="1"/>
            </p:cNvSpPr>
            <p:nvPr/>
          </p:nvSpPr>
          <p:spPr bwMode="auto">
            <a:xfrm>
              <a:off x="7101" y="6949"/>
              <a:ext cx="9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2" name="Line 14"/>
            <p:cNvSpPr>
              <a:spLocks noChangeAspect="1" noChangeShapeType="1"/>
            </p:cNvSpPr>
            <p:nvPr/>
          </p:nvSpPr>
          <p:spPr bwMode="auto">
            <a:xfrm>
              <a:off x="8001" y="6229"/>
              <a:ext cx="0" cy="7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21" name="Text Box 13"/>
            <p:cNvSpPr txBox="1">
              <a:spLocks noChangeAspect="1" noChangeArrowheads="1"/>
            </p:cNvSpPr>
            <p:nvPr/>
          </p:nvSpPr>
          <p:spPr bwMode="auto">
            <a:xfrm>
              <a:off x="3045" y="5443"/>
              <a:ext cx="72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R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20" name="Text Box 12"/>
            <p:cNvSpPr txBox="1">
              <a:spLocks noChangeAspect="1" noChangeArrowheads="1"/>
            </p:cNvSpPr>
            <p:nvPr/>
          </p:nvSpPr>
          <p:spPr bwMode="auto">
            <a:xfrm>
              <a:off x="4052" y="3652"/>
              <a:ext cx="720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R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9" name="Text Box 11"/>
            <p:cNvSpPr txBox="1">
              <a:spLocks noChangeAspect="1" noChangeArrowheads="1"/>
            </p:cNvSpPr>
            <p:nvPr/>
          </p:nvSpPr>
          <p:spPr bwMode="auto">
            <a:xfrm>
              <a:off x="5079" y="4705"/>
              <a:ext cx="72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R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8" name="Text Box 10"/>
            <p:cNvSpPr txBox="1">
              <a:spLocks noChangeAspect="1" noChangeArrowheads="1"/>
            </p:cNvSpPr>
            <p:nvPr/>
          </p:nvSpPr>
          <p:spPr bwMode="auto">
            <a:xfrm>
              <a:off x="6606" y="3649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R</a:t>
              </a:r>
              <a:r>
                <a:rPr kumimoji="0" lang="hu-HU" sz="12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4</a:t>
              </a:r>
              <a:endParaRPr kumimoji="0" 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7" name="Text Box 9"/>
            <p:cNvSpPr txBox="1">
              <a:spLocks noChangeAspect="1" noChangeArrowheads="1"/>
            </p:cNvSpPr>
            <p:nvPr/>
          </p:nvSpPr>
          <p:spPr bwMode="auto">
            <a:xfrm>
              <a:off x="7761" y="5629"/>
              <a:ext cx="72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5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spect="1" noChangeArrowheads="1"/>
            </p:cNvSpPr>
            <p:nvPr/>
          </p:nvSpPr>
          <p:spPr bwMode="auto">
            <a:xfrm>
              <a:off x="6246" y="671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R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6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5" name="Text Box 7"/>
            <p:cNvSpPr txBox="1">
              <a:spLocks noChangeAspect="1" noChangeArrowheads="1"/>
            </p:cNvSpPr>
            <p:nvPr/>
          </p:nvSpPr>
          <p:spPr bwMode="auto">
            <a:xfrm>
              <a:off x="4511" y="5689"/>
              <a:ext cx="72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U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2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spect="1" noChangeArrowheads="1"/>
            </p:cNvSpPr>
            <p:nvPr/>
          </p:nvSpPr>
          <p:spPr bwMode="auto">
            <a:xfrm>
              <a:off x="8440" y="4719"/>
              <a:ext cx="72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U</a:t>
              </a:r>
              <a:r>
                <a:rPr kumimoji="0" lang="hu-HU" sz="1200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3</a:t>
              </a:r>
              <a:endParaRPr kumimoji="0" 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spect="1" noChangeArrowheads="1"/>
            </p:cNvSpPr>
            <p:nvPr/>
          </p:nvSpPr>
          <p:spPr bwMode="auto">
            <a:xfrm>
              <a:off x="5121" y="69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A</a:t>
              </a:r>
              <a:endParaRPr kumimoji="0" 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12" name="Text Box 4"/>
            <p:cNvSpPr txBox="1">
              <a:spLocks noChangeAspect="1" noChangeArrowheads="1"/>
            </p:cNvSpPr>
            <p:nvPr/>
          </p:nvSpPr>
          <p:spPr bwMode="auto">
            <a:xfrm>
              <a:off x="7821" y="3539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B</a:t>
              </a:r>
              <a:endParaRPr kumimoji="0" 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481" name="Rectangle 73"/>
          <p:cNvSpPr>
            <a:spLocks noChangeArrowheads="1"/>
          </p:cNvSpPr>
          <p:nvPr/>
        </p:nvSpPr>
        <p:spPr bwMode="auto">
          <a:xfrm>
            <a:off x="22860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82" name="Rectangle 74"/>
          <p:cNvSpPr>
            <a:spLocks noChangeArrowheads="1"/>
          </p:cNvSpPr>
          <p:nvPr/>
        </p:nvSpPr>
        <p:spPr bwMode="auto">
          <a:xfrm>
            <a:off x="4429124" y="1214426"/>
            <a:ext cx="43577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Megoldás: </a:t>
            </a:r>
            <a:r>
              <a:rPr kumimoji="0" lang="hu-HU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</a:rPr>
              <a:t>hurokáramok módszere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68" name="Egyenes összekötő nyíllal 67"/>
          <p:cNvCxnSpPr/>
          <p:nvPr/>
        </p:nvCxnSpPr>
        <p:spPr>
          <a:xfrm rot="16200000" flipH="1">
            <a:off x="250001" y="2250277"/>
            <a:ext cx="357191" cy="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nyíllal 71"/>
          <p:cNvCxnSpPr/>
          <p:nvPr/>
        </p:nvCxnSpPr>
        <p:spPr>
          <a:xfrm rot="5400000" flipH="1" flipV="1">
            <a:off x="1607323" y="3036095"/>
            <a:ext cx="357191" cy="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gyenes összekötő nyíllal 72"/>
          <p:cNvCxnSpPr/>
          <p:nvPr/>
        </p:nvCxnSpPr>
        <p:spPr>
          <a:xfrm rot="5400000" flipH="1" flipV="1">
            <a:off x="3821901" y="2393153"/>
            <a:ext cx="357191" cy="1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rc 28"/>
          <p:cNvSpPr>
            <a:spLocks/>
          </p:cNvSpPr>
          <p:nvPr/>
        </p:nvSpPr>
        <p:spPr bwMode="auto">
          <a:xfrm rot="18642147" flipV="1">
            <a:off x="910272" y="1986343"/>
            <a:ext cx="970176" cy="962059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38" name="Arc 29"/>
          <p:cNvSpPr>
            <a:spLocks/>
          </p:cNvSpPr>
          <p:nvPr/>
        </p:nvSpPr>
        <p:spPr bwMode="auto">
          <a:xfrm rot="3021658" flipH="1" flipV="1">
            <a:off x="2347292" y="1993326"/>
            <a:ext cx="1011541" cy="1005867"/>
          </a:xfrm>
          <a:custGeom>
            <a:avLst/>
            <a:gdLst>
              <a:gd name="G0" fmla="+- 21100 0 0"/>
              <a:gd name="G1" fmla="+- 21600 0 0"/>
              <a:gd name="G2" fmla="+- 21600 0 0"/>
              <a:gd name="T0" fmla="*/ 21100 w 42700"/>
              <a:gd name="T1" fmla="*/ 0 h 43200"/>
              <a:gd name="T2" fmla="*/ 0 w 42700"/>
              <a:gd name="T3" fmla="*/ 26221 h 43200"/>
              <a:gd name="T4" fmla="*/ 21100 w 427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700" h="43200" fill="none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</a:path>
              <a:path w="42700" h="43200" stroke="0" extrusionOk="0">
                <a:moveTo>
                  <a:pt x="21099" y="0"/>
                </a:moveTo>
                <a:cubicBezTo>
                  <a:pt x="33029" y="0"/>
                  <a:pt x="42700" y="9670"/>
                  <a:pt x="42700" y="21600"/>
                </a:cubicBezTo>
                <a:cubicBezTo>
                  <a:pt x="42700" y="33529"/>
                  <a:pt x="33029" y="43200"/>
                  <a:pt x="21100" y="43200"/>
                </a:cubicBezTo>
                <a:cubicBezTo>
                  <a:pt x="10951" y="43200"/>
                  <a:pt x="2171" y="36134"/>
                  <a:pt x="0" y="26220"/>
                </a:cubicBezTo>
                <a:lnTo>
                  <a:pt x="21100" y="21600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round/>
            <a:headEnd type="triangle" w="med" len="med"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7545" name="Rectangle 137"/>
          <p:cNvSpPr>
            <a:spLocks noChangeArrowheads="1"/>
          </p:cNvSpPr>
          <p:nvPr/>
        </p:nvSpPr>
        <p:spPr bwMode="auto">
          <a:xfrm>
            <a:off x="1214414" y="2143120"/>
            <a:ext cx="4285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</a:t>
            </a:r>
            <a:r>
              <a:rPr kumimoji="0" lang="hu-HU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0" name="Téglalap 139"/>
          <p:cNvSpPr/>
          <p:nvPr/>
        </p:nvSpPr>
        <p:spPr>
          <a:xfrm>
            <a:off x="2714612" y="2357434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I</a:t>
            </a:r>
            <a:r>
              <a:rPr lang="hu-HU" baseline="-25000" dirty="0"/>
              <a:t>2</a:t>
            </a:r>
            <a:endParaRPr lang="hu-HU" dirty="0"/>
          </a:p>
        </p:txBody>
      </p:sp>
      <p:sp>
        <p:nvSpPr>
          <p:cNvPr id="141" name="Téglalap 140"/>
          <p:cNvSpPr/>
          <p:nvPr/>
        </p:nvSpPr>
        <p:spPr>
          <a:xfrm>
            <a:off x="4429124" y="15716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mindkét hurokban felveszünk egy tetszőleges körüljárási irányt, ezt választjuk áramiránynak</a:t>
            </a:r>
          </a:p>
        </p:txBody>
      </p:sp>
      <p:sp>
        <p:nvSpPr>
          <p:cNvPr id="142" name="Téglalap 141"/>
          <p:cNvSpPr/>
          <p:nvPr/>
        </p:nvSpPr>
        <p:spPr>
          <a:xfrm>
            <a:off x="4429124" y="22145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felírjuk </a:t>
            </a:r>
            <a:r>
              <a:rPr lang="hu-HU" dirty="0" err="1"/>
              <a:t>Kirchoff</a:t>
            </a:r>
            <a:r>
              <a:rPr lang="hu-HU" dirty="0"/>
              <a:t> hurokegyenletét mindkét független hurokra úgy, hogy a közös ágban a két hurok áramainak algebrai összegét írjuk: </a:t>
            </a:r>
          </a:p>
        </p:txBody>
      </p:sp>
      <p:sp>
        <p:nvSpPr>
          <p:cNvPr id="17547" name="Rectangle 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546" name="Object 138"/>
          <p:cNvGraphicFramePr>
            <a:graphicFrameLocks noChangeAspect="1"/>
          </p:cNvGraphicFramePr>
          <p:nvPr/>
        </p:nvGraphicFramePr>
        <p:xfrm>
          <a:off x="4500562" y="3286128"/>
          <a:ext cx="3386667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2" name="Equation" r:id="rId3" imgW="2031840" imgH="393480" progId="Equation.3">
                  <p:embed/>
                </p:oleObj>
              </mc:Choice>
              <mc:Fallback>
                <p:oleObj name="Equation" r:id="rId3" imgW="2031840" imgH="393480" progId="Equation.3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3286128"/>
                        <a:ext cx="3386667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49" name="Rectangle 1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548" name="Object 140"/>
          <p:cNvGraphicFramePr>
            <a:graphicFrameLocks noChangeAspect="1"/>
          </p:cNvGraphicFramePr>
          <p:nvPr/>
        </p:nvGraphicFramePr>
        <p:xfrm>
          <a:off x="4500562" y="3500442"/>
          <a:ext cx="4493681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3" name="Equation" r:id="rId5" imgW="2476440" imgH="393480" progId="Equation.3">
                  <p:embed/>
                </p:oleObj>
              </mc:Choice>
              <mc:Fallback>
                <p:oleObj name="Equation" r:id="rId5" imgW="2476440" imgH="393480" progId="Equation.3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3500442"/>
                        <a:ext cx="4493681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50" name="Rectangle 142"/>
          <p:cNvSpPr>
            <a:spLocks noChangeArrowheads="1"/>
          </p:cNvSpPr>
          <p:nvPr/>
        </p:nvSpPr>
        <p:spPr bwMode="auto">
          <a:xfrm>
            <a:off x="2214546" y="4429136"/>
            <a:ext cx="2071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</a:rPr>
              <a:t>Behelyettesítve:</a:t>
            </a:r>
            <a:endParaRPr kumimoji="0" lang="hu-H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552" name="Rectangle 1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jektum 1"/>
              <p:cNvSpPr txBox="1"/>
              <p:nvPr/>
            </p:nvSpPr>
            <p:spPr>
              <a:xfrm>
                <a:off x="5572124" y="5018088"/>
                <a:ext cx="2528267" cy="422275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700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hu-HU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=28</m:t>
                      </m:r>
                    </m:oMath>
                  </m:oMathPara>
                </a14:m>
                <a:endPara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Objektum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2124" y="5018088"/>
                <a:ext cx="2528267" cy="4222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ktum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678742"/>
              </p:ext>
            </p:extLst>
          </p:nvPr>
        </p:nvGraphicFramePr>
        <p:xfrm>
          <a:off x="5652120" y="4443832"/>
          <a:ext cx="2088232" cy="385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4" name="Equation" r:id="rId8" imgW="1168200" imgH="215640" progId="Equation.3">
                  <p:embed/>
                </p:oleObj>
              </mc:Choice>
              <mc:Fallback>
                <p:oleObj name="Equation" r:id="rId8" imgW="116820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652120" y="4443832"/>
                        <a:ext cx="2088232" cy="3858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82" grpId="0" autoUpdateAnimBg="0"/>
      <p:bldP spid="137" grpId="0" animBg="1" autoUpdateAnimBg="0"/>
      <p:bldP spid="138" grpId="0" animBg="1" autoUpdateAnimBg="0"/>
      <p:bldP spid="17545" grpId="0" autoUpdateAnimBg="0"/>
      <p:bldP spid="140" grpId="0" autoUpdateAnimBg="0"/>
      <p:bldP spid="141" grpId="0" autoUpdateAnimBg="0"/>
      <p:bldP spid="142" grpId="0" autoUpdateAnimBg="0"/>
      <p:bldP spid="175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27250" y="251665"/>
            <a:ext cx="2256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Az első egyenletből 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461423"/>
              </p:ext>
            </p:extLst>
          </p:nvPr>
        </p:nvGraphicFramePr>
        <p:xfrm>
          <a:off x="2351742" y="285732"/>
          <a:ext cx="285752" cy="381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742" y="285732"/>
                        <a:ext cx="285752" cy="3810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2627784" y="263960"/>
            <a:ext cx="14101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err="1"/>
              <a:t>-t</a:t>
            </a:r>
            <a:r>
              <a:rPr lang="hu-HU" dirty="0"/>
              <a:t>  </a:t>
            </a:r>
            <a:r>
              <a:rPr lang="hu-HU" sz="2000" dirty="0"/>
              <a:t>kifejezve: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857620" y="857236"/>
          <a:ext cx="1616540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Equation" r:id="rId5" imgW="838200" imgH="330200" progId="Equation.3">
                  <p:embed/>
                </p:oleObj>
              </mc:Choice>
              <mc:Fallback>
                <p:oleObj name="Equation" r:id="rId5" imgW="838200" imgH="330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0" y="857236"/>
                        <a:ext cx="1616540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14282" y="1627665"/>
            <a:ext cx="53578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beírva a kifejezést a második egyenletbe:</a:t>
            </a:r>
            <a:endParaRPr kumimoji="0" lang="hu-H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465" name="Object 9"/>
              <p:cNvSpPr txBox="1"/>
              <p:nvPr/>
            </p:nvSpPr>
            <p:spPr bwMode="auto">
              <a:xfrm>
                <a:off x="3357562" y="2067915"/>
                <a:ext cx="3518693" cy="960929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hu-HU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700</m:t>
                      </m:r>
                      <m:f>
                        <m:fPr>
                          <m:ctrlP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64−470</m:t>
                          </m:r>
                          <m:sSub>
                            <m:sSubPr>
                              <m:ctrlPr>
                                <a:rPr lang="hu-HU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hu-HU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250</m:t>
                          </m:r>
                        </m:den>
                      </m:f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hu-HU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sSub>
                        <m:sSubPr>
                          <m:ctrlP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hu-HU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=28</m:t>
                      </m:r>
                    </m:oMath>
                  </m:oMathPara>
                </a14:m>
                <a:endParaRPr lang="hu-HU" sz="2000" dirty="0"/>
              </a:p>
            </p:txBody>
          </p:sp>
        </mc:Choice>
        <mc:Fallback>
          <p:sp>
            <p:nvSpPr>
              <p:cNvPr id="19465" name="Object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7562" y="2067915"/>
                <a:ext cx="3518693" cy="9609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églalap 15"/>
          <p:cNvSpPr/>
          <p:nvPr/>
        </p:nvSpPr>
        <p:spPr>
          <a:xfrm>
            <a:off x="214282" y="2857500"/>
            <a:ext cx="5677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Megoldva, majd visszahelyettesítve az 1. egyenletbe: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3143240" y="3429004"/>
          <a:ext cx="1571636" cy="420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Equation" r:id="rId8" imgW="723600" imgH="190440" progId="Equation.3">
                  <p:embed/>
                </p:oleObj>
              </mc:Choice>
              <mc:Fallback>
                <p:oleObj name="Equation" r:id="rId8" imgW="723600" imgH="1904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0" y="3429004"/>
                        <a:ext cx="1571636" cy="4206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69" name="Object 13"/>
          <p:cNvGraphicFramePr>
            <a:graphicFrameLocks noChangeAspect="1"/>
          </p:cNvGraphicFramePr>
          <p:nvPr/>
        </p:nvGraphicFramePr>
        <p:xfrm>
          <a:off x="5000628" y="3429004"/>
          <a:ext cx="1730535" cy="41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6" name="Equation" r:id="rId10" imgW="812520" imgH="190440" progId="Equation.3">
                  <p:embed/>
                </p:oleObj>
              </mc:Choice>
              <mc:Fallback>
                <p:oleObj name="Equation" r:id="rId10" imgW="812520" imgH="1904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3429004"/>
                        <a:ext cx="1730535" cy="411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4127995"/>
            <a:ext cx="72866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 középső ágban a két hurokáram összege folyik:</a:t>
            </a:r>
            <a:endParaRPr kumimoji="0" lang="hu-H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714744" y="4786326"/>
          <a:ext cx="2500330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Equation" r:id="rId12" imgW="1180800" imgH="190440" progId="Equation.3">
                  <p:embed/>
                </p:oleObj>
              </mc:Choice>
              <mc:Fallback>
                <p:oleObj name="Equation" r:id="rId12" imgW="1180800" imgH="1904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44" y="4786326"/>
                        <a:ext cx="2500330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/>
      <p:bldP spid="16" grpId="0"/>
      <p:bldP spid="194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42844" y="270343"/>
            <a:ext cx="36125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Az </a:t>
            </a:r>
            <a:r>
              <a:rPr kumimoji="0" lang="hu-HU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A, B </a:t>
            </a:r>
            <a:r>
              <a:rPr kumimoji="0" lang="hu-H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pontok közötti feszültség:</a:t>
            </a:r>
            <a:endParaRPr kumimoji="0" lang="hu-H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072066" y="1285864"/>
          <a:ext cx="3500462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3" imgW="1777680" imgH="190440" progId="Equation.3">
                  <p:embed/>
                </p:oleObj>
              </mc:Choice>
              <mc:Fallback>
                <p:oleObj name="Equation" r:id="rId3" imgW="177768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1285864"/>
                        <a:ext cx="3500462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3" name="Csoportba foglalás 72"/>
          <p:cNvGrpSpPr/>
          <p:nvPr/>
        </p:nvGrpSpPr>
        <p:grpSpPr>
          <a:xfrm>
            <a:off x="500034" y="1285864"/>
            <a:ext cx="4279265" cy="2508250"/>
            <a:chOff x="500034" y="1285864"/>
            <a:chExt cx="4279265" cy="2508250"/>
          </a:xfrm>
        </p:grpSpPr>
        <p:grpSp>
          <p:nvGrpSpPr>
            <p:cNvPr id="7" name="Group 3"/>
            <p:cNvGrpSpPr>
              <a:grpSpLocks noChangeAspect="1"/>
            </p:cNvGrpSpPr>
            <p:nvPr/>
          </p:nvGrpSpPr>
          <p:grpSpPr bwMode="auto">
            <a:xfrm>
              <a:off x="500034" y="1285864"/>
              <a:ext cx="4279265" cy="2508250"/>
              <a:chOff x="2421" y="3539"/>
              <a:chExt cx="6739" cy="3950"/>
            </a:xfrm>
          </p:grpSpPr>
          <p:sp>
            <p:nvSpPr>
              <p:cNvPr id="8" name="Text Box 60"/>
              <p:cNvSpPr txBox="1">
                <a:spLocks noChangeAspect="1" noChangeArrowheads="1"/>
              </p:cNvSpPr>
              <p:nvPr/>
            </p:nvSpPr>
            <p:spPr bwMode="auto">
              <a:xfrm>
                <a:off x="2421" y="4504"/>
                <a:ext cx="72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U</a:t>
                </a:r>
                <a:r>
                  <a:rPr kumimoji="0" lang="hu-HU" sz="1200" b="0" i="0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</a:t>
                </a:r>
                <a:endParaRPr kumimoji="0" lang="hu-H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9" name="Line 59"/>
              <p:cNvSpPr>
                <a:spLocks noChangeAspect="1" noChangeShapeType="1"/>
              </p:cNvSpPr>
              <p:nvPr/>
            </p:nvSpPr>
            <p:spPr bwMode="auto">
              <a:xfrm>
                <a:off x="3321" y="3894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" name="Line 58"/>
              <p:cNvSpPr>
                <a:spLocks noChangeAspect="1" noChangeShapeType="1"/>
              </p:cNvSpPr>
              <p:nvPr/>
            </p:nvSpPr>
            <p:spPr bwMode="auto">
              <a:xfrm>
                <a:off x="4041" y="3714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1" name="Line 57"/>
              <p:cNvSpPr>
                <a:spLocks noChangeAspect="1" noChangeShapeType="1"/>
              </p:cNvSpPr>
              <p:nvPr/>
            </p:nvSpPr>
            <p:spPr bwMode="auto">
              <a:xfrm>
                <a:off x="4041" y="3714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2" name="Line 56"/>
              <p:cNvSpPr>
                <a:spLocks noChangeAspect="1" noChangeShapeType="1"/>
              </p:cNvSpPr>
              <p:nvPr/>
            </p:nvSpPr>
            <p:spPr bwMode="auto">
              <a:xfrm>
                <a:off x="4041" y="4069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3" name="Line 55"/>
              <p:cNvSpPr>
                <a:spLocks noChangeAspect="1" noChangeShapeType="1"/>
              </p:cNvSpPr>
              <p:nvPr/>
            </p:nvSpPr>
            <p:spPr bwMode="auto">
              <a:xfrm>
                <a:off x="4761" y="3714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4" name="Line 54"/>
              <p:cNvSpPr>
                <a:spLocks noChangeAspect="1" noChangeShapeType="1"/>
              </p:cNvSpPr>
              <p:nvPr/>
            </p:nvSpPr>
            <p:spPr bwMode="auto">
              <a:xfrm>
                <a:off x="4761" y="3894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5" name="Line 53"/>
              <p:cNvSpPr>
                <a:spLocks noChangeAspect="1" noChangeShapeType="1"/>
              </p:cNvSpPr>
              <p:nvPr/>
            </p:nvSpPr>
            <p:spPr bwMode="auto">
              <a:xfrm>
                <a:off x="5481" y="3894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6" name="Line 52"/>
              <p:cNvSpPr>
                <a:spLocks noChangeAspect="1" noChangeShapeType="1"/>
              </p:cNvSpPr>
              <p:nvPr/>
            </p:nvSpPr>
            <p:spPr bwMode="auto">
              <a:xfrm>
                <a:off x="5301" y="460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" name="Line 51"/>
              <p:cNvSpPr>
                <a:spLocks noChangeAspect="1" noChangeShapeType="1"/>
              </p:cNvSpPr>
              <p:nvPr/>
            </p:nvSpPr>
            <p:spPr bwMode="auto">
              <a:xfrm>
                <a:off x="5301" y="460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8" name="Line 50"/>
              <p:cNvSpPr>
                <a:spLocks noChangeAspect="1" noChangeShapeType="1"/>
              </p:cNvSpPr>
              <p:nvPr/>
            </p:nvSpPr>
            <p:spPr bwMode="auto">
              <a:xfrm>
                <a:off x="5661" y="460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9" name="Line 49"/>
              <p:cNvSpPr>
                <a:spLocks noChangeAspect="1" noChangeShapeType="1"/>
              </p:cNvSpPr>
              <p:nvPr/>
            </p:nvSpPr>
            <p:spPr bwMode="auto">
              <a:xfrm>
                <a:off x="5301" y="532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0" name="Line 48"/>
              <p:cNvSpPr>
                <a:spLocks noChangeAspect="1" noChangeShapeType="1"/>
              </p:cNvSpPr>
              <p:nvPr/>
            </p:nvSpPr>
            <p:spPr bwMode="auto">
              <a:xfrm>
                <a:off x="5481" y="5329"/>
                <a:ext cx="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1" name="Line 47"/>
              <p:cNvSpPr>
                <a:spLocks noChangeAspect="1" noChangeShapeType="1"/>
              </p:cNvSpPr>
              <p:nvPr/>
            </p:nvSpPr>
            <p:spPr bwMode="auto">
              <a:xfrm>
                <a:off x="5301" y="586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2" name="Line 46"/>
              <p:cNvSpPr>
                <a:spLocks noChangeAspect="1" noChangeShapeType="1"/>
              </p:cNvSpPr>
              <p:nvPr/>
            </p:nvSpPr>
            <p:spPr bwMode="auto">
              <a:xfrm>
                <a:off x="5121" y="6049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3" name="Line 45"/>
              <p:cNvSpPr>
                <a:spLocks noChangeAspect="1" noChangeShapeType="1"/>
              </p:cNvSpPr>
              <p:nvPr/>
            </p:nvSpPr>
            <p:spPr bwMode="auto">
              <a:xfrm>
                <a:off x="5481" y="6049"/>
                <a:ext cx="0" cy="9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4" name="Line 44"/>
              <p:cNvSpPr>
                <a:spLocks noChangeAspect="1" noChangeShapeType="1"/>
              </p:cNvSpPr>
              <p:nvPr/>
            </p:nvSpPr>
            <p:spPr bwMode="auto">
              <a:xfrm>
                <a:off x="3321" y="3894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5" name="Line 43"/>
              <p:cNvSpPr>
                <a:spLocks noChangeAspect="1" noChangeShapeType="1"/>
              </p:cNvSpPr>
              <p:nvPr/>
            </p:nvSpPr>
            <p:spPr bwMode="auto">
              <a:xfrm>
                <a:off x="2961" y="4609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6" name="Line 42"/>
              <p:cNvSpPr>
                <a:spLocks noChangeAspect="1" noChangeShapeType="1"/>
              </p:cNvSpPr>
              <p:nvPr/>
            </p:nvSpPr>
            <p:spPr bwMode="auto">
              <a:xfrm>
                <a:off x="3141" y="478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7" name="Line 41"/>
              <p:cNvSpPr>
                <a:spLocks noChangeAspect="1" noChangeShapeType="1"/>
              </p:cNvSpPr>
              <p:nvPr/>
            </p:nvSpPr>
            <p:spPr bwMode="auto">
              <a:xfrm>
                <a:off x="3321" y="478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8" name="Line 40"/>
              <p:cNvSpPr>
                <a:spLocks noChangeAspect="1" noChangeShapeType="1"/>
              </p:cNvSpPr>
              <p:nvPr/>
            </p:nvSpPr>
            <p:spPr bwMode="auto">
              <a:xfrm>
                <a:off x="3141" y="550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29" name="Line 39"/>
              <p:cNvSpPr>
                <a:spLocks noChangeAspect="1" noChangeShapeType="1"/>
              </p:cNvSpPr>
              <p:nvPr/>
            </p:nvSpPr>
            <p:spPr bwMode="auto">
              <a:xfrm>
                <a:off x="3141" y="5509"/>
                <a:ext cx="0" cy="9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0" name="Line 38"/>
              <p:cNvSpPr>
                <a:spLocks noChangeAspect="1" noChangeShapeType="1"/>
              </p:cNvSpPr>
              <p:nvPr/>
            </p:nvSpPr>
            <p:spPr bwMode="auto">
              <a:xfrm>
                <a:off x="3501" y="5509"/>
                <a:ext cx="0" cy="9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1" name="Line 37"/>
              <p:cNvSpPr>
                <a:spLocks noChangeAspect="1" noChangeShapeType="1"/>
              </p:cNvSpPr>
              <p:nvPr/>
            </p:nvSpPr>
            <p:spPr bwMode="auto">
              <a:xfrm>
                <a:off x="3141" y="640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2" name="Line 36"/>
              <p:cNvSpPr>
                <a:spLocks noChangeAspect="1" noChangeShapeType="1"/>
              </p:cNvSpPr>
              <p:nvPr/>
            </p:nvSpPr>
            <p:spPr bwMode="auto">
              <a:xfrm>
                <a:off x="3321" y="6409"/>
                <a:ext cx="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3" name="Line 35"/>
              <p:cNvSpPr>
                <a:spLocks noChangeAspect="1" noChangeShapeType="1"/>
              </p:cNvSpPr>
              <p:nvPr/>
            </p:nvSpPr>
            <p:spPr bwMode="auto">
              <a:xfrm>
                <a:off x="3321" y="6949"/>
                <a:ext cx="21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4" name="Line 34"/>
              <p:cNvSpPr>
                <a:spLocks noChangeAspect="1" noChangeShapeType="1"/>
              </p:cNvSpPr>
              <p:nvPr/>
            </p:nvSpPr>
            <p:spPr bwMode="auto">
              <a:xfrm>
                <a:off x="5481" y="3894"/>
                <a:ext cx="10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5" name="Line 33"/>
              <p:cNvSpPr>
                <a:spLocks noChangeAspect="1" noChangeShapeType="1"/>
              </p:cNvSpPr>
              <p:nvPr/>
            </p:nvSpPr>
            <p:spPr bwMode="auto">
              <a:xfrm>
                <a:off x="6561" y="3714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6" name="Line 32"/>
              <p:cNvSpPr>
                <a:spLocks noChangeAspect="1" noChangeShapeType="1"/>
              </p:cNvSpPr>
              <p:nvPr/>
            </p:nvSpPr>
            <p:spPr bwMode="auto">
              <a:xfrm>
                <a:off x="6561" y="3714"/>
                <a:ext cx="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7" name="Line 31"/>
              <p:cNvSpPr>
                <a:spLocks noChangeAspect="1" noChangeShapeType="1"/>
              </p:cNvSpPr>
              <p:nvPr/>
            </p:nvSpPr>
            <p:spPr bwMode="auto">
              <a:xfrm>
                <a:off x="6561" y="4069"/>
                <a:ext cx="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8" name="Line 30"/>
              <p:cNvSpPr>
                <a:spLocks noChangeAspect="1" noChangeShapeType="1"/>
              </p:cNvSpPr>
              <p:nvPr/>
            </p:nvSpPr>
            <p:spPr bwMode="auto">
              <a:xfrm>
                <a:off x="7461" y="3714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39" name="Line 29"/>
              <p:cNvSpPr>
                <a:spLocks noChangeAspect="1" noChangeShapeType="1"/>
              </p:cNvSpPr>
              <p:nvPr/>
            </p:nvSpPr>
            <p:spPr bwMode="auto">
              <a:xfrm>
                <a:off x="7461" y="3894"/>
                <a:ext cx="54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0" name="Line 28"/>
              <p:cNvSpPr>
                <a:spLocks noChangeAspect="1" noChangeShapeType="1"/>
              </p:cNvSpPr>
              <p:nvPr/>
            </p:nvSpPr>
            <p:spPr bwMode="auto">
              <a:xfrm>
                <a:off x="8001" y="3894"/>
                <a:ext cx="0" cy="9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1" name="Line 27"/>
              <p:cNvSpPr>
                <a:spLocks noChangeAspect="1" noChangeShapeType="1"/>
              </p:cNvSpPr>
              <p:nvPr/>
            </p:nvSpPr>
            <p:spPr bwMode="auto">
              <a:xfrm>
                <a:off x="7821" y="478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2" name="Line 26"/>
              <p:cNvSpPr>
                <a:spLocks noChangeAspect="1" noChangeShapeType="1"/>
              </p:cNvSpPr>
              <p:nvPr/>
            </p:nvSpPr>
            <p:spPr bwMode="auto">
              <a:xfrm>
                <a:off x="7641" y="4969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3" name="Line 25"/>
              <p:cNvSpPr>
                <a:spLocks noChangeAspect="1" noChangeShapeType="1"/>
              </p:cNvSpPr>
              <p:nvPr/>
            </p:nvSpPr>
            <p:spPr bwMode="auto">
              <a:xfrm>
                <a:off x="8001" y="4969"/>
                <a:ext cx="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4" name="Line 24"/>
              <p:cNvSpPr>
                <a:spLocks noChangeAspect="1" noChangeShapeType="1"/>
              </p:cNvSpPr>
              <p:nvPr/>
            </p:nvSpPr>
            <p:spPr bwMode="auto">
              <a:xfrm>
                <a:off x="7821" y="550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5" name="Line 23"/>
              <p:cNvSpPr>
                <a:spLocks noChangeAspect="1" noChangeShapeType="1"/>
              </p:cNvSpPr>
              <p:nvPr/>
            </p:nvSpPr>
            <p:spPr bwMode="auto">
              <a:xfrm>
                <a:off x="7821" y="550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6" name="Line 22"/>
              <p:cNvSpPr>
                <a:spLocks noChangeAspect="1" noChangeShapeType="1"/>
              </p:cNvSpPr>
              <p:nvPr/>
            </p:nvSpPr>
            <p:spPr bwMode="auto">
              <a:xfrm>
                <a:off x="8181" y="550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7" name="Line 21"/>
              <p:cNvSpPr>
                <a:spLocks noChangeAspect="1" noChangeShapeType="1"/>
              </p:cNvSpPr>
              <p:nvPr/>
            </p:nvSpPr>
            <p:spPr bwMode="auto">
              <a:xfrm>
                <a:off x="7821" y="6229"/>
                <a:ext cx="36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8" name="Line 20"/>
              <p:cNvSpPr>
                <a:spLocks noChangeAspect="1" noChangeShapeType="1"/>
              </p:cNvSpPr>
              <p:nvPr/>
            </p:nvSpPr>
            <p:spPr bwMode="auto">
              <a:xfrm>
                <a:off x="5481" y="6949"/>
                <a:ext cx="72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49" name="Line 19"/>
              <p:cNvSpPr>
                <a:spLocks noChangeAspect="1" noChangeShapeType="1"/>
              </p:cNvSpPr>
              <p:nvPr/>
            </p:nvSpPr>
            <p:spPr bwMode="auto">
              <a:xfrm>
                <a:off x="6201" y="6769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0" name="Line 18"/>
              <p:cNvSpPr>
                <a:spLocks noChangeAspect="1" noChangeShapeType="1"/>
              </p:cNvSpPr>
              <p:nvPr/>
            </p:nvSpPr>
            <p:spPr bwMode="auto">
              <a:xfrm>
                <a:off x="6201" y="6769"/>
                <a:ext cx="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1" name="Line 17"/>
              <p:cNvSpPr>
                <a:spLocks noChangeAspect="1" noChangeShapeType="1"/>
              </p:cNvSpPr>
              <p:nvPr/>
            </p:nvSpPr>
            <p:spPr bwMode="auto">
              <a:xfrm>
                <a:off x="6201" y="7129"/>
                <a:ext cx="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2" name="Line 16"/>
              <p:cNvSpPr>
                <a:spLocks noChangeAspect="1" noChangeShapeType="1"/>
              </p:cNvSpPr>
              <p:nvPr/>
            </p:nvSpPr>
            <p:spPr bwMode="auto">
              <a:xfrm>
                <a:off x="7101" y="6769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3" name="Line 15"/>
              <p:cNvSpPr>
                <a:spLocks noChangeAspect="1" noChangeShapeType="1"/>
              </p:cNvSpPr>
              <p:nvPr/>
            </p:nvSpPr>
            <p:spPr bwMode="auto">
              <a:xfrm>
                <a:off x="7101" y="6949"/>
                <a:ext cx="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4" name="Line 14"/>
              <p:cNvSpPr>
                <a:spLocks noChangeAspect="1" noChangeShapeType="1"/>
              </p:cNvSpPr>
              <p:nvPr/>
            </p:nvSpPr>
            <p:spPr bwMode="auto">
              <a:xfrm>
                <a:off x="8001" y="6229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55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646" y="5452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R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1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6" name="Text Box 12"/>
              <p:cNvSpPr txBox="1">
                <a:spLocks noChangeAspect="1" noChangeArrowheads="1"/>
              </p:cNvSpPr>
              <p:nvPr/>
            </p:nvSpPr>
            <p:spPr bwMode="auto">
              <a:xfrm>
                <a:off x="4052" y="3652"/>
                <a:ext cx="720" cy="4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R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7" name="Text Box 11"/>
              <p:cNvSpPr txBox="1">
                <a:spLocks noChangeAspect="1" noChangeArrowheads="1"/>
              </p:cNvSpPr>
              <p:nvPr/>
            </p:nvSpPr>
            <p:spPr bwMode="auto">
              <a:xfrm>
                <a:off x="5079" y="4705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R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8" name="Text Box 10"/>
              <p:cNvSpPr txBox="1">
                <a:spLocks noChangeAspect="1" noChangeArrowheads="1"/>
              </p:cNvSpPr>
              <p:nvPr/>
            </p:nvSpPr>
            <p:spPr bwMode="auto">
              <a:xfrm>
                <a:off x="6606" y="3649"/>
                <a:ext cx="9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R</a:t>
                </a:r>
                <a:r>
                  <a:rPr kumimoji="0" lang="hu-HU" sz="1200" b="0" i="0" u="none" strike="noStrike" cap="none" normalizeH="0" baseline="-3000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4</a:t>
                </a:r>
                <a:endParaRPr kumimoji="0" lang="hu-H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9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7761" y="5629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R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5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0" name="Text Box 8"/>
              <p:cNvSpPr txBox="1">
                <a:spLocks noChangeAspect="1" noChangeArrowheads="1"/>
              </p:cNvSpPr>
              <p:nvPr/>
            </p:nvSpPr>
            <p:spPr bwMode="auto">
              <a:xfrm>
                <a:off x="6246" y="6717"/>
                <a:ext cx="90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 R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6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1" name="Text Box 7"/>
              <p:cNvSpPr txBox="1">
                <a:spLocks noChangeAspect="1" noChangeArrowheads="1"/>
              </p:cNvSpPr>
              <p:nvPr/>
            </p:nvSpPr>
            <p:spPr bwMode="auto">
              <a:xfrm>
                <a:off x="4511" y="5689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U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2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2" name="Text Box 6"/>
              <p:cNvSpPr txBox="1">
                <a:spLocks noChangeAspect="1" noChangeArrowheads="1"/>
              </p:cNvSpPr>
              <p:nvPr/>
            </p:nvSpPr>
            <p:spPr bwMode="auto">
              <a:xfrm>
                <a:off x="8440" y="4719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U</a:t>
                </a:r>
                <a:r>
                  <a:rPr kumimoji="0" lang="hu-HU" sz="1200" b="0" i="0" u="none" strike="noStrike" cap="none" normalizeH="0" baseline="-3000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3</a:t>
                </a:r>
                <a:endParaRPr kumimoji="0" lang="hu-HU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3" name="Text Box 5"/>
              <p:cNvSpPr txBox="1">
                <a:spLocks noChangeAspect="1" noChangeArrowheads="1"/>
              </p:cNvSpPr>
              <p:nvPr/>
            </p:nvSpPr>
            <p:spPr bwMode="auto">
              <a:xfrm>
                <a:off x="5121" y="6949"/>
                <a:ext cx="72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 A</a:t>
                </a:r>
                <a:endParaRPr kumimoji="0" lang="hu-H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4" name="Text Box 4"/>
              <p:cNvSpPr txBox="1">
                <a:spLocks noChangeAspect="1" noChangeArrowheads="1"/>
              </p:cNvSpPr>
              <p:nvPr/>
            </p:nvSpPr>
            <p:spPr bwMode="auto">
              <a:xfrm>
                <a:off x="7821" y="3539"/>
                <a:ext cx="10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hu-HU" sz="12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B</a:t>
                </a:r>
                <a:endParaRPr kumimoji="0" lang="hu-HU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65" name="Arc 29"/>
            <p:cNvSpPr>
              <a:spLocks/>
            </p:cNvSpPr>
            <p:nvPr/>
          </p:nvSpPr>
          <p:spPr bwMode="auto">
            <a:xfrm rot="3021658" flipH="1" flipV="1">
              <a:off x="2704482" y="1993325"/>
              <a:ext cx="1011541" cy="1005867"/>
            </a:xfrm>
            <a:custGeom>
              <a:avLst/>
              <a:gdLst>
                <a:gd name="G0" fmla="+- 21100 0 0"/>
                <a:gd name="G1" fmla="+- 21600 0 0"/>
                <a:gd name="G2" fmla="+- 21600 0 0"/>
                <a:gd name="T0" fmla="*/ 21100 w 42700"/>
                <a:gd name="T1" fmla="*/ 0 h 43200"/>
                <a:gd name="T2" fmla="*/ 0 w 42700"/>
                <a:gd name="T3" fmla="*/ 26221 h 43200"/>
                <a:gd name="T4" fmla="*/ 21100 w 427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00" h="43200" fill="none" extrusionOk="0">
                  <a:moveTo>
                    <a:pt x="21099" y="0"/>
                  </a:moveTo>
                  <a:cubicBezTo>
                    <a:pt x="33029" y="0"/>
                    <a:pt x="42700" y="9670"/>
                    <a:pt x="42700" y="21600"/>
                  </a:cubicBezTo>
                  <a:cubicBezTo>
                    <a:pt x="42700" y="33529"/>
                    <a:pt x="33029" y="43200"/>
                    <a:pt x="21100" y="43200"/>
                  </a:cubicBezTo>
                  <a:cubicBezTo>
                    <a:pt x="10951" y="43200"/>
                    <a:pt x="2171" y="36134"/>
                    <a:pt x="0" y="26220"/>
                  </a:cubicBezTo>
                </a:path>
                <a:path w="42700" h="43200" stroke="0" extrusionOk="0">
                  <a:moveTo>
                    <a:pt x="21099" y="0"/>
                  </a:moveTo>
                  <a:cubicBezTo>
                    <a:pt x="33029" y="0"/>
                    <a:pt x="42700" y="9670"/>
                    <a:pt x="42700" y="21600"/>
                  </a:cubicBezTo>
                  <a:cubicBezTo>
                    <a:pt x="42700" y="33529"/>
                    <a:pt x="33029" y="43200"/>
                    <a:pt x="21100" y="43200"/>
                  </a:cubicBezTo>
                  <a:cubicBezTo>
                    <a:pt x="10951" y="43200"/>
                    <a:pt x="2171" y="36134"/>
                    <a:pt x="0" y="26220"/>
                  </a:cubicBezTo>
                  <a:lnTo>
                    <a:pt x="21100" y="21600"/>
                  </a:lnTo>
                  <a:close/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66" name="Arc 28"/>
            <p:cNvSpPr>
              <a:spLocks/>
            </p:cNvSpPr>
            <p:nvPr/>
          </p:nvSpPr>
          <p:spPr bwMode="auto">
            <a:xfrm rot="18642147" flipV="1">
              <a:off x="1267462" y="1986343"/>
              <a:ext cx="970176" cy="962059"/>
            </a:xfrm>
            <a:custGeom>
              <a:avLst/>
              <a:gdLst>
                <a:gd name="G0" fmla="+- 21100 0 0"/>
                <a:gd name="G1" fmla="+- 21600 0 0"/>
                <a:gd name="G2" fmla="+- 21600 0 0"/>
                <a:gd name="T0" fmla="*/ 21100 w 42700"/>
                <a:gd name="T1" fmla="*/ 0 h 43200"/>
                <a:gd name="T2" fmla="*/ 0 w 42700"/>
                <a:gd name="T3" fmla="*/ 26221 h 43200"/>
                <a:gd name="T4" fmla="*/ 21100 w 427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00" h="43200" fill="none" extrusionOk="0">
                  <a:moveTo>
                    <a:pt x="21099" y="0"/>
                  </a:moveTo>
                  <a:cubicBezTo>
                    <a:pt x="33029" y="0"/>
                    <a:pt x="42700" y="9670"/>
                    <a:pt x="42700" y="21600"/>
                  </a:cubicBezTo>
                  <a:cubicBezTo>
                    <a:pt x="42700" y="33529"/>
                    <a:pt x="33029" y="43200"/>
                    <a:pt x="21100" y="43200"/>
                  </a:cubicBezTo>
                  <a:cubicBezTo>
                    <a:pt x="10951" y="43200"/>
                    <a:pt x="2171" y="36134"/>
                    <a:pt x="0" y="26220"/>
                  </a:cubicBezTo>
                </a:path>
                <a:path w="42700" h="43200" stroke="0" extrusionOk="0">
                  <a:moveTo>
                    <a:pt x="21099" y="0"/>
                  </a:moveTo>
                  <a:cubicBezTo>
                    <a:pt x="33029" y="0"/>
                    <a:pt x="42700" y="9670"/>
                    <a:pt x="42700" y="21600"/>
                  </a:cubicBezTo>
                  <a:cubicBezTo>
                    <a:pt x="42700" y="33529"/>
                    <a:pt x="33029" y="43200"/>
                    <a:pt x="21100" y="43200"/>
                  </a:cubicBezTo>
                  <a:cubicBezTo>
                    <a:pt x="10951" y="43200"/>
                    <a:pt x="2171" y="36134"/>
                    <a:pt x="0" y="26220"/>
                  </a:cubicBezTo>
                  <a:lnTo>
                    <a:pt x="21100" y="21600"/>
                  </a:lnTo>
                  <a:close/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 type="triangle" w="med" len="med"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68" name="Téglalap 67"/>
            <p:cNvSpPr/>
            <p:nvPr/>
          </p:nvSpPr>
          <p:spPr>
            <a:xfrm>
              <a:off x="3000364" y="2285996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dirty="0"/>
                <a:t>I</a:t>
              </a:r>
              <a:r>
                <a:rPr lang="hu-HU" baseline="-25000" dirty="0"/>
                <a:t>2</a:t>
              </a:r>
              <a:endParaRPr lang="hu-HU" dirty="0"/>
            </a:p>
          </p:txBody>
        </p:sp>
        <p:sp>
          <p:nvSpPr>
            <p:cNvPr id="69" name="Rectangle 137"/>
            <p:cNvSpPr>
              <a:spLocks noChangeArrowheads="1"/>
            </p:cNvSpPr>
            <p:nvPr/>
          </p:nvSpPr>
          <p:spPr bwMode="auto">
            <a:xfrm>
              <a:off x="1571604" y="2071682"/>
              <a:ext cx="42859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  </a:t>
              </a:r>
              <a:r>
                <a:rPr kumimoji="0" lang="hu-H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I</a:t>
              </a:r>
              <a:r>
                <a:rPr kumimoji="0" lang="hu-HU" b="0" i="0" u="none" strike="noStrike" cap="none" normalizeH="0" baseline="-30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hu-H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70" name="Egyenes összekötő nyíllal 69"/>
            <p:cNvCxnSpPr/>
            <p:nvPr/>
          </p:nvCxnSpPr>
          <p:spPr>
            <a:xfrm rot="5400000" flipH="1" flipV="1">
              <a:off x="4107653" y="2178839"/>
              <a:ext cx="357191" cy="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Egyenes összekötő nyíllal 70"/>
            <p:cNvCxnSpPr/>
            <p:nvPr/>
          </p:nvCxnSpPr>
          <p:spPr>
            <a:xfrm rot="5400000" flipH="1" flipV="1">
              <a:off x="2464579" y="2821781"/>
              <a:ext cx="357191" cy="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Egyenes összekötő nyíllal 71"/>
            <p:cNvCxnSpPr/>
            <p:nvPr/>
          </p:nvCxnSpPr>
          <p:spPr>
            <a:xfrm rot="16200000" flipH="1">
              <a:off x="613313" y="2052971"/>
              <a:ext cx="357191" cy="1"/>
            </a:xfrm>
            <a:prstGeom prst="straightConnector1">
              <a:avLst/>
            </a:prstGeom>
            <a:ln w="1905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596</Words>
  <Application>Microsoft Office PowerPoint</Application>
  <PresentationFormat>Diavetítés a képernyőre (16:10 oldalarány)</PresentationFormat>
  <Paragraphs>103</Paragraphs>
  <Slides>9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Times New Roman</vt:lpstr>
      <vt:lpstr>Verdana</vt:lpstr>
      <vt:lpstr>Office-téma</vt:lpstr>
      <vt:lpstr>Equation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19</cp:revision>
  <dcterms:created xsi:type="dcterms:W3CDTF">2012-10-21T09:43:33Z</dcterms:created>
  <dcterms:modified xsi:type="dcterms:W3CDTF">2020-10-30T14:35:58Z</dcterms:modified>
</cp:coreProperties>
</file>