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57" r:id="rId7"/>
    <p:sldId id="262" r:id="rId8"/>
    <p:sldId id="263" r:id="rId9"/>
    <p:sldId id="264" r:id="rId10"/>
    <p:sldId id="265" r:id="rId11"/>
  </p:sldIdLst>
  <p:sldSz cx="9144000" cy="5715000" type="screen16x1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390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A0A91-979C-4AEB-A809-23C05AE339E0}" type="datetimeFigureOut">
              <a:rPr lang="hu-HU" smtClean="0"/>
              <a:pPr/>
              <a:t>2012.10.16.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6EF3C-439A-42A3-9715-558C526372C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A0A91-979C-4AEB-A809-23C05AE339E0}" type="datetimeFigureOut">
              <a:rPr lang="hu-HU" smtClean="0"/>
              <a:pPr/>
              <a:t>2012.10.16.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6EF3C-439A-42A3-9715-558C526372C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4064000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4064000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A0A91-979C-4AEB-A809-23C05AE339E0}" type="datetimeFigureOut">
              <a:rPr lang="hu-HU" smtClean="0"/>
              <a:pPr/>
              <a:t>2012.10.16.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6EF3C-439A-42A3-9715-558C526372C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A0A91-979C-4AEB-A809-23C05AE339E0}" type="datetimeFigureOut">
              <a:rPr lang="hu-HU" smtClean="0"/>
              <a:pPr/>
              <a:t>2012.10.16.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6EF3C-439A-42A3-9715-558C526372C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A0A91-979C-4AEB-A809-23C05AE339E0}" type="datetimeFigureOut">
              <a:rPr lang="hu-HU" smtClean="0"/>
              <a:pPr/>
              <a:t>2012.10.16.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6EF3C-439A-42A3-9715-558C526372C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111250"/>
            <a:ext cx="4038600" cy="3143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111250"/>
            <a:ext cx="4038600" cy="3143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A0A91-979C-4AEB-A809-23C05AE339E0}" type="datetimeFigureOut">
              <a:rPr lang="hu-HU" smtClean="0"/>
              <a:pPr/>
              <a:t>2012.10.16.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6EF3C-439A-42A3-9715-558C526372C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A0A91-979C-4AEB-A809-23C05AE339E0}" type="datetimeFigureOut">
              <a:rPr lang="hu-HU" smtClean="0"/>
              <a:pPr/>
              <a:t>2012.10.16.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6EF3C-439A-42A3-9715-558C526372C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A0A91-979C-4AEB-A809-23C05AE339E0}" type="datetimeFigureOut">
              <a:rPr lang="hu-HU" smtClean="0"/>
              <a:pPr/>
              <a:t>2012.10.16.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6EF3C-439A-42A3-9715-558C526372C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A0A91-979C-4AEB-A809-23C05AE339E0}" type="datetimeFigureOut">
              <a:rPr lang="hu-HU" smtClean="0"/>
              <a:pPr/>
              <a:t>2012.10.16.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6EF3C-439A-42A3-9715-558C526372C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A0A91-979C-4AEB-A809-23C05AE339E0}" type="datetimeFigureOut">
              <a:rPr lang="hu-HU" smtClean="0"/>
              <a:pPr/>
              <a:t>2012.10.16.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6EF3C-439A-42A3-9715-558C526372C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A0A91-979C-4AEB-A809-23C05AE339E0}" type="datetimeFigureOut">
              <a:rPr lang="hu-HU" smtClean="0"/>
              <a:pPr/>
              <a:t>2012.10.16.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6EF3C-439A-42A3-9715-558C526372C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EA0A91-979C-4AEB-A809-23C05AE339E0}" type="datetimeFigureOut">
              <a:rPr lang="hu-HU" smtClean="0"/>
              <a:pPr/>
              <a:t>2012.10.16.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6EF3C-439A-42A3-9715-558C526372CF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5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10.bin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8.bin"/><Relationship Id="rId14" Type="http://schemas.openxmlformats.org/officeDocument/2006/relationships/image" Target="../media/image10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1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3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899592" y="2241713"/>
            <a:ext cx="73448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4800" b="1" dirty="0" smtClean="0"/>
              <a:t>Ellenállás</a:t>
            </a:r>
            <a:r>
              <a:rPr lang="hu-HU" sz="4800" b="1" dirty="0"/>
              <a:t>, fajlagos ellenállás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7" name="Téglalap 6"/>
          <p:cNvSpPr/>
          <p:nvPr/>
        </p:nvSpPr>
        <p:spPr>
          <a:xfrm>
            <a:off x="467544" y="463034"/>
            <a:ext cx="24191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000" b="1" dirty="0"/>
              <a:t>Félvezetők esetében:</a:t>
            </a:r>
            <a:endParaRPr lang="hu-HU" sz="2000" dirty="0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9" name="Objektum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485561"/>
              </p:ext>
            </p:extLst>
          </p:nvPr>
        </p:nvGraphicFramePr>
        <p:xfrm>
          <a:off x="3434758" y="1849388"/>
          <a:ext cx="13081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Equation" r:id="rId3" imgW="647640" imgH="342720" progId="Equation.3">
                  <p:embed/>
                </p:oleObj>
              </mc:Choice>
              <mc:Fallback>
                <p:oleObj name="Equation" r:id="rId3" imgW="647640" imgH="34272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4758" y="1849388"/>
                        <a:ext cx="1308100" cy="6858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églalap 9"/>
          <p:cNvSpPr/>
          <p:nvPr/>
        </p:nvSpPr>
        <p:spPr>
          <a:xfrm>
            <a:off x="611560" y="985292"/>
            <a:ext cx="82089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/>
              <a:t>Félvezetők esetében a fajlagos ellenállás exponenciálisan csökken a hőmérséklet </a:t>
            </a:r>
            <a:r>
              <a:rPr lang="hu-HU" sz="2000" dirty="0" smtClean="0"/>
              <a:t>növekedésével:</a:t>
            </a:r>
            <a:endParaRPr lang="hu-HU" sz="2000" dirty="0"/>
          </a:p>
        </p:txBody>
      </p:sp>
      <p:sp>
        <p:nvSpPr>
          <p:cNvPr id="11" name="Téglalap 10"/>
          <p:cNvSpPr/>
          <p:nvPr/>
        </p:nvSpPr>
        <p:spPr>
          <a:xfrm>
            <a:off x="1559606" y="3042166"/>
            <a:ext cx="168828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 err="1">
                <a:latin typeface="Symbol" pitchFamily="18" charset="2"/>
              </a:rPr>
              <a:t>r</a:t>
            </a:r>
            <a:r>
              <a:rPr lang="hu-HU" baseline="-25000" dirty="0" err="1" smtClean="0"/>
              <a:t>s</a:t>
            </a:r>
            <a:r>
              <a:rPr lang="hu-HU" dirty="0" smtClean="0"/>
              <a:t> </a:t>
            </a:r>
            <a:r>
              <a:rPr lang="hu-HU" sz="2000" dirty="0"/>
              <a:t>és A állandó</a:t>
            </a:r>
          </a:p>
        </p:txBody>
      </p:sp>
      <p:sp>
        <p:nvSpPr>
          <p:cNvPr id="12" name="Téglalap 11"/>
          <p:cNvSpPr/>
          <p:nvPr/>
        </p:nvSpPr>
        <p:spPr>
          <a:xfrm>
            <a:off x="967777" y="3042166"/>
            <a:ext cx="63671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000" dirty="0"/>
              <a:t>ahol</a:t>
            </a:r>
          </a:p>
        </p:txBody>
      </p:sp>
      <p:sp>
        <p:nvSpPr>
          <p:cNvPr id="13" name="Téglalap 12"/>
          <p:cNvSpPr/>
          <p:nvPr/>
        </p:nvSpPr>
        <p:spPr>
          <a:xfrm>
            <a:off x="627449" y="3937620"/>
            <a:ext cx="799288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/>
              <a:t>A nagyon erős hőmérsékletfüggés miatt nagyon érzékeny és olcsó hőmérsékletmérő készíthető a segítségükkel, a felső hőmérséklet határ azonban ritkán magasabb mint 200  </a:t>
            </a:r>
            <a:r>
              <a:rPr lang="hu-HU" sz="2000" baseline="30000" dirty="0" err="1"/>
              <a:t>o</a:t>
            </a:r>
            <a:r>
              <a:rPr lang="hu-HU" sz="2000" dirty="0" err="1"/>
              <a:t>C</a:t>
            </a:r>
            <a:r>
              <a:rPr lang="hu-H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63221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/>
          <p:nvPr/>
        </p:nvSpPr>
        <p:spPr>
          <a:xfrm>
            <a:off x="432590" y="483501"/>
            <a:ext cx="185409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 smtClean="0"/>
              <a:t> </a:t>
            </a:r>
            <a:r>
              <a:rPr lang="hu-HU" sz="2000" dirty="0"/>
              <a:t>Ohm </a:t>
            </a:r>
            <a:r>
              <a:rPr lang="hu-HU" sz="2000" dirty="0" smtClean="0"/>
              <a:t>törvénye: </a:t>
            </a:r>
            <a:endParaRPr lang="hu-HU" sz="2000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6" name="Objektum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614553"/>
              </p:ext>
            </p:extLst>
          </p:nvPr>
        </p:nvGraphicFramePr>
        <p:xfrm>
          <a:off x="3778250" y="287474"/>
          <a:ext cx="793750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7" name="Equation" r:id="rId3" imgW="393480" imgH="393480" progId="Equation.3">
                  <p:embed/>
                </p:oleObj>
              </mc:Choice>
              <mc:Fallback>
                <p:oleObj name="Equation" r:id="rId3" imgW="393480" imgH="39348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8250" y="287474"/>
                        <a:ext cx="793750" cy="7921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églalap 6"/>
          <p:cNvSpPr/>
          <p:nvPr/>
        </p:nvSpPr>
        <p:spPr>
          <a:xfrm>
            <a:off x="444085" y="1489348"/>
            <a:ext cx="13131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000" dirty="0"/>
              <a:t>szavakban: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932945" y="3012123"/>
            <a:ext cx="712879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hu-HU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Ha egy R ellenállású vezetőn I áram folyik, akkor azon </a:t>
            </a:r>
            <a:r>
              <a:rPr lang="hu-HU" sz="2000" dirty="0"/>
              <a:t> </a:t>
            </a:r>
            <a:r>
              <a:rPr lang="hu-HU" sz="2000" dirty="0" smtClean="0"/>
              <a:t>      nagyságú </a:t>
            </a:r>
            <a:r>
              <a:rPr lang="hu-HU" sz="2000" dirty="0"/>
              <a:t>feszültség esik. </a:t>
            </a:r>
            <a:r>
              <a:rPr kumimoji="0" lang="hu-HU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 </a:t>
            </a:r>
            <a:endParaRPr kumimoji="0" lang="hu-HU" altLang="ja-JP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Objektum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387401"/>
              </p:ext>
            </p:extLst>
          </p:nvPr>
        </p:nvGraphicFramePr>
        <p:xfrm>
          <a:off x="7740352" y="3086829"/>
          <a:ext cx="936105" cy="2964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8" name="Equation" r:id="rId5" imgW="571004" imgH="177646" progId="Equation.3">
                  <p:embed/>
                </p:oleObj>
              </mc:Choice>
              <mc:Fallback>
                <p:oleObj name="Equation" r:id="rId5" imgW="571004" imgH="177646" progId="Equation.3">
                  <p:embed/>
                  <p:pic>
                    <p:nvPicPr>
                      <p:cNvPr id="0" name="Objektum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0352" y="3086829"/>
                        <a:ext cx="936105" cy="29643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églalap 11"/>
          <p:cNvSpPr/>
          <p:nvPr/>
        </p:nvSpPr>
        <p:spPr>
          <a:xfrm>
            <a:off x="372270" y="2976842"/>
            <a:ext cx="14567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000" dirty="0" smtClean="0"/>
              <a:t>Máshogyan:</a:t>
            </a:r>
            <a:endParaRPr lang="hu-HU" sz="2000" dirty="0"/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1747938" y="1489348"/>
            <a:ext cx="6252033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hu-HU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Ha  egy R ellenállású vezetőre  U feszültséget kapcsolunk,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0" lang="hu-HU" altLang="ja-JP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MS Mincho" pitchFamily="49" charset="-128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hu-HU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akkor </a:t>
            </a:r>
            <a:r>
              <a:rPr kumimoji="0" lang="hu-HU" altLang="ja-JP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                  </a:t>
            </a:r>
            <a:r>
              <a:rPr lang="hu-HU" sz="2000" dirty="0" smtClean="0"/>
              <a:t>nagyságú </a:t>
            </a:r>
            <a:r>
              <a:rPr lang="hu-HU" sz="2000" dirty="0"/>
              <a:t>áram fog rajta folyni.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altLang="ja-JP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4" name="Objektum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9649919"/>
              </p:ext>
            </p:extLst>
          </p:nvPr>
        </p:nvGraphicFramePr>
        <p:xfrm>
          <a:off x="2627784" y="1993404"/>
          <a:ext cx="679685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9" name="Equation" r:id="rId7" imgW="406048" imgH="393359" progId="Equation.3">
                  <p:embed/>
                </p:oleObj>
              </mc:Choice>
              <mc:Fallback>
                <p:oleObj name="Equation" r:id="rId7" imgW="406048" imgH="39335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1993404"/>
                        <a:ext cx="679685" cy="6480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églalap 15"/>
          <p:cNvSpPr/>
          <p:nvPr/>
        </p:nvSpPr>
        <p:spPr>
          <a:xfrm>
            <a:off x="494483" y="4315042"/>
            <a:ext cx="266906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000" dirty="0"/>
              <a:t>Az ellenállás </a:t>
            </a:r>
            <a:r>
              <a:rPr lang="hu-HU" sz="2000" dirty="0" smtClean="0"/>
              <a:t>kifejezése: </a:t>
            </a:r>
            <a:endParaRPr lang="hu-HU" sz="2000" dirty="0"/>
          </a:p>
        </p:txBody>
      </p:sp>
      <p:sp>
        <p:nvSpPr>
          <p:cNvPr id="17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19" name="Rectangle 4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20" name="Objektum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8255928"/>
              </p:ext>
            </p:extLst>
          </p:nvPr>
        </p:nvGraphicFramePr>
        <p:xfrm>
          <a:off x="3864304" y="4159871"/>
          <a:ext cx="1139744" cy="11504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0" name="Equation" r:id="rId9" imgW="647700" imgH="558800" progId="Equation.3">
                  <p:embed/>
                </p:oleObj>
              </mc:Choice>
              <mc:Fallback>
                <p:oleObj name="Equation" r:id="rId9" imgW="647700" imgH="558800" progId="Equation.3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4304" y="4159871"/>
                        <a:ext cx="1139744" cy="115049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70022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2" grpId="0"/>
      <p:bldP spid="13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/>
          <p:nvPr/>
        </p:nvSpPr>
        <p:spPr>
          <a:xfrm>
            <a:off x="1259632" y="404799"/>
            <a:ext cx="69820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000" dirty="0"/>
              <a:t>azaz: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7" name="Téglalap 6"/>
          <p:cNvSpPr/>
          <p:nvPr/>
        </p:nvSpPr>
        <p:spPr>
          <a:xfrm>
            <a:off x="539552" y="1345332"/>
            <a:ext cx="47262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000" dirty="0"/>
              <a:t>ahol </a:t>
            </a:r>
            <a:r>
              <a:rPr lang="hu-HU" sz="2000" dirty="0" smtClean="0">
                <a:latin typeface="Symbol" pitchFamily="18" charset="2"/>
              </a:rPr>
              <a:t>r</a:t>
            </a:r>
            <a:r>
              <a:rPr lang="hu-HU" sz="2000" dirty="0" smtClean="0"/>
              <a:t> </a:t>
            </a:r>
            <a:r>
              <a:rPr lang="hu-HU" sz="2000" dirty="0"/>
              <a:t>a </a:t>
            </a:r>
            <a:r>
              <a:rPr lang="hu-HU" sz="2000" b="1" dirty="0"/>
              <a:t>fajlagos ellenállás</a:t>
            </a:r>
            <a:r>
              <a:rPr lang="hu-HU" sz="2000" dirty="0"/>
              <a:t>, mértékegysége: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9" name="Objektum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2940190"/>
              </p:ext>
            </p:extLst>
          </p:nvPr>
        </p:nvGraphicFramePr>
        <p:xfrm>
          <a:off x="5580112" y="1129308"/>
          <a:ext cx="1969862" cy="7336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6" name="Equation" r:id="rId3" imgW="1244600" imgH="419100" progId="Equation.3">
                  <p:embed/>
                </p:oleObj>
              </mc:Choice>
              <mc:Fallback>
                <p:oleObj name="Equation" r:id="rId3" imgW="1244600" imgH="4191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112" y="1129308"/>
                        <a:ext cx="1969862" cy="73364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églalap 9"/>
          <p:cNvSpPr/>
          <p:nvPr/>
        </p:nvSpPr>
        <p:spPr>
          <a:xfrm>
            <a:off x="393529" y="2118836"/>
            <a:ext cx="851378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/>
              <a:t>Azaz egy </a:t>
            </a:r>
            <a:r>
              <a:rPr lang="hu-HU" sz="2000" dirty="0" smtClean="0"/>
              <a:t>      hosszúságú</a:t>
            </a:r>
            <a:r>
              <a:rPr lang="hu-HU" sz="2000" dirty="0"/>
              <a:t>, A keresztmetszetű, </a:t>
            </a:r>
            <a:r>
              <a:rPr lang="hu-HU" sz="2000" dirty="0">
                <a:latin typeface="Symbol" pitchFamily="18" charset="2"/>
              </a:rPr>
              <a:t>r</a:t>
            </a:r>
            <a:r>
              <a:rPr lang="hu-HU" sz="2000" dirty="0" smtClean="0"/>
              <a:t> </a:t>
            </a:r>
            <a:r>
              <a:rPr lang="hu-HU" sz="2000" dirty="0"/>
              <a:t>fajlagos ellenállású  vezető R ellenállása arányos a vezető hosszával, fordítva arányos a </a:t>
            </a:r>
            <a:r>
              <a:rPr lang="hu-HU" sz="2000" dirty="0" smtClean="0"/>
              <a:t>keresztmetszetével, az </a:t>
            </a:r>
            <a:r>
              <a:rPr lang="hu-HU" sz="2000" dirty="0"/>
              <a:t>arányossági tényező a fajlagos ellenállás.</a:t>
            </a:r>
          </a:p>
        </p:txBody>
      </p:sp>
      <p:sp>
        <p:nvSpPr>
          <p:cNvPr id="16" name="Téglalap 15"/>
          <p:cNvSpPr/>
          <p:nvPr/>
        </p:nvSpPr>
        <p:spPr>
          <a:xfrm>
            <a:off x="393528" y="3251514"/>
            <a:ext cx="28410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000" dirty="0"/>
              <a:t>A réz fajlagos ellenállása: </a:t>
            </a:r>
          </a:p>
        </p:txBody>
      </p:sp>
      <p:sp>
        <p:nvSpPr>
          <p:cNvPr id="1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8" name="Objektum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2343709"/>
              </p:ext>
            </p:extLst>
          </p:nvPr>
        </p:nvGraphicFramePr>
        <p:xfrm>
          <a:off x="3234562" y="3134499"/>
          <a:ext cx="1710132" cy="6486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7" name="Equation" r:id="rId5" imgW="1104900" imgH="419100" progId="Equation.3">
                  <p:embed/>
                </p:oleObj>
              </mc:Choice>
              <mc:Fallback>
                <p:oleObj name="Equation" r:id="rId5" imgW="1104900" imgH="4191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4562" y="3134499"/>
                        <a:ext cx="1710132" cy="64867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églalap 18"/>
          <p:cNvSpPr/>
          <p:nvPr/>
        </p:nvSpPr>
        <p:spPr>
          <a:xfrm>
            <a:off x="563149" y="3894076"/>
            <a:ext cx="22084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000" dirty="0"/>
              <a:t>Szigetelő </a:t>
            </a:r>
            <a:r>
              <a:rPr lang="hu-HU" sz="2000" dirty="0" smtClean="0"/>
              <a:t>anyagoké </a:t>
            </a:r>
            <a:endParaRPr lang="hu-HU" sz="2000" dirty="0"/>
          </a:p>
        </p:txBody>
      </p:sp>
      <p:sp>
        <p:nvSpPr>
          <p:cNvPr id="20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21" name="Objektum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4712437"/>
              </p:ext>
            </p:extLst>
          </p:nvPr>
        </p:nvGraphicFramePr>
        <p:xfrm>
          <a:off x="2832100" y="3770313"/>
          <a:ext cx="132715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8" name="Equation" r:id="rId7" imgW="863280" imgH="419040" progId="Equation.3">
                  <p:embed/>
                </p:oleObj>
              </mc:Choice>
              <mc:Fallback>
                <p:oleObj name="Equation" r:id="rId7" imgW="863280" imgH="41904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2100" y="3770313"/>
                        <a:ext cx="1327150" cy="6477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églalap 21"/>
          <p:cNvSpPr/>
          <p:nvPr/>
        </p:nvSpPr>
        <p:spPr>
          <a:xfrm>
            <a:off x="4211960" y="3891067"/>
            <a:ext cx="161082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000" dirty="0" err="1" smtClean="0"/>
              <a:t>-nél</a:t>
            </a:r>
            <a:r>
              <a:rPr lang="hu-HU" sz="2000" dirty="0" smtClean="0"/>
              <a:t> </a:t>
            </a:r>
            <a:r>
              <a:rPr lang="hu-HU" sz="2000" dirty="0"/>
              <a:t>kezdődik </a:t>
            </a:r>
          </a:p>
        </p:txBody>
      </p:sp>
      <p:sp>
        <p:nvSpPr>
          <p:cNvPr id="23" name="Téglalap 22"/>
          <p:cNvSpPr/>
          <p:nvPr/>
        </p:nvSpPr>
        <p:spPr>
          <a:xfrm>
            <a:off x="430444" y="4436143"/>
            <a:ext cx="84818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/>
              <a:t>A fajlagos ellenállás </a:t>
            </a:r>
            <a:r>
              <a:rPr lang="hu-HU" sz="2000" dirty="0" smtClean="0"/>
              <a:t>(</a:t>
            </a:r>
            <a:r>
              <a:rPr lang="hu-HU" sz="2000" dirty="0">
                <a:latin typeface="Symbol" pitchFamily="18" charset="2"/>
              </a:rPr>
              <a:t>r</a:t>
            </a:r>
            <a:r>
              <a:rPr lang="hu-HU" sz="2000" dirty="0" smtClean="0"/>
              <a:t>) </a:t>
            </a:r>
            <a:r>
              <a:rPr lang="hu-HU" sz="2000" dirty="0" err="1"/>
              <a:t>reciproka</a:t>
            </a:r>
            <a:r>
              <a:rPr lang="hu-HU" sz="2000" dirty="0"/>
              <a:t> a fajlagos vezetőképesség </a:t>
            </a:r>
            <a:r>
              <a:rPr lang="hu-HU" sz="2000" dirty="0" smtClean="0">
                <a:latin typeface="Symbol" pitchFamily="18" charset="2"/>
              </a:rPr>
              <a:t>(s),</a:t>
            </a:r>
            <a:r>
              <a:rPr lang="hu-HU" sz="2000" dirty="0" smtClean="0"/>
              <a:t> </a:t>
            </a:r>
            <a:r>
              <a:rPr lang="hu-HU" sz="2000" dirty="0"/>
              <a:t>melynek mértékegysége:</a:t>
            </a:r>
          </a:p>
        </p:txBody>
      </p:sp>
      <p:sp>
        <p:nvSpPr>
          <p:cNvPr id="24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25" name="Objektum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5317345"/>
              </p:ext>
            </p:extLst>
          </p:nvPr>
        </p:nvGraphicFramePr>
        <p:xfrm>
          <a:off x="3698244" y="4945732"/>
          <a:ext cx="1027432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9" name="Equation" r:id="rId9" imgW="622030" imgH="393529" progId="Equation.3">
                  <p:embed/>
                </p:oleObj>
              </mc:Choice>
              <mc:Fallback>
                <p:oleObj name="Equation" r:id="rId9" imgW="622030" imgH="393529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8244" y="4945732"/>
                        <a:ext cx="1027432" cy="6480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Rectangle 5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27" name="Objektum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3025975"/>
              </p:ext>
            </p:extLst>
          </p:nvPr>
        </p:nvGraphicFramePr>
        <p:xfrm>
          <a:off x="3347864" y="204558"/>
          <a:ext cx="1224136" cy="8094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0" name="Equation" r:id="rId11" imgW="609480" imgH="393480" progId="Equation.3">
                  <p:embed/>
                </p:oleObj>
              </mc:Choice>
              <mc:Fallback>
                <p:oleObj name="Equation" r:id="rId11" imgW="609480" imgH="393480" progId="Equation.3">
                  <p:embed/>
                  <p:pic>
                    <p:nvPicPr>
                      <p:cNvPr id="0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4" y="204558"/>
                        <a:ext cx="1224136" cy="80944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ktum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5501666"/>
              </p:ext>
            </p:extLst>
          </p:nvPr>
        </p:nvGraphicFramePr>
        <p:xfrm>
          <a:off x="1403648" y="2093386"/>
          <a:ext cx="259516" cy="4036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1" name="Equation" r:id="rId13" imgW="114120" imgH="177480" progId="Equation.3">
                  <p:embed/>
                </p:oleObj>
              </mc:Choice>
              <mc:Fallback>
                <p:oleObj name="Equation" r:id="rId13" imgW="114120" imgH="177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403648" y="2093386"/>
                        <a:ext cx="259516" cy="4036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55319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6" grpId="0"/>
      <p:bldP spid="19" grpId="0"/>
      <p:bldP spid="22" grpId="0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/>
          <p:nvPr/>
        </p:nvSpPr>
        <p:spPr>
          <a:xfrm>
            <a:off x="395536" y="409228"/>
            <a:ext cx="676875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/>
              <a:t>A fajlagos ellenállás függ a </a:t>
            </a:r>
            <a:r>
              <a:rPr lang="hu-HU" sz="2000" dirty="0" smtClean="0"/>
              <a:t>hőmérséklettől:</a:t>
            </a:r>
            <a:endParaRPr lang="hu-HU" sz="2000" dirty="0"/>
          </a:p>
        </p:txBody>
      </p:sp>
      <p:sp>
        <p:nvSpPr>
          <p:cNvPr id="5" name="Téglalap 4"/>
          <p:cNvSpPr/>
          <p:nvPr/>
        </p:nvSpPr>
        <p:spPr>
          <a:xfrm>
            <a:off x="426908" y="944642"/>
            <a:ext cx="18087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b="1" dirty="0"/>
              <a:t>Fémek esetében:</a:t>
            </a:r>
            <a:endParaRPr lang="hu-HU" dirty="0"/>
          </a:p>
        </p:txBody>
      </p:sp>
      <p:sp>
        <p:nvSpPr>
          <p:cNvPr id="6" name="Téglalap 5"/>
          <p:cNvSpPr/>
          <p:nvPr/>
        </p:nvSpPr>
        <p:spPr>
          <a:xfrm>
            <a:off x="426908" y="1489348"/>
            <a:ext cx="83935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/>
              <a:t>Szobahőmérséklet környékén (általában mintegy 200K felett) a fémek fajlagos ellenállása a hőmérséklet növekedésével lineárisan </a:t>
            </a:r>
            <a:r>
              <a:rPr lang="hu-HU" dirty="0" smtClean="0"/>
              <a:t>növekszik:</a:t>
            </a:r>
            <a:endParaRPr lang="hu-HU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8" name="Objektum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7803271"/>
              </p:ext>
            </p:extLst>
          </p:nvPr>
        </p:nvGraphicFramePr>
        <p:xfrm>
          <a:off x="2895298" y="2425452"/>
          <a:ext cx="3353403" cy="4244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3" name="Equation" r:id="rId3" imgW="1790640" imgH="228600" progId="Equation.3">
                  <p:embed/>
                </p:oleObj>
              </mc:Choice>
              <mc:Fallback>
                <p:oleObj name="Equation" r:id="rId3" imgW="1790640" imgH="2286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298" y="2425452"/>
                        <a:ext cx="3353403" cy="42443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um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2237732"/>
              </p:ext>
            </p:extLst>
          </p:nvPr>
        </p:nvGraphicFramePr>
        <p:xfrm>
          <a:off x="3686916" y="4081636"/>
          <a:ext cx="885083" cy="6097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name="Equation" r:id="rId5" imgW="571320" imgH="393480" progId="Equation.3">
                  <p:embed/>
                </p:oleObj>
              </mc:Choice>
              <mc:Fallback>
                <p:oleObj name="Equation" r:id="rId5" imgW="57132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686916" y="4081636"/>
                        <a:ext cx="885083" cy="6097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églalap 9"/>
          <p:cNvSpPr/>
          <p:nvPr/>
        </p:nvSpPr>
        <p:spPr>
          <a:xfrm>
            <a:off x="683568" y="3001516"/>
            <a:ext cx="76328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/>
              <a:t>ahol </a:t>
            </a:r>
            <a:r>
              <a:rPr lang="hu-HU" dirty="0" smtClean="0">
                <a:latin typeface="Symbol" pitchFamily="18" charset="2"/>
              </a:rPr>
              <a:t>a</a:t>
            </a:r>
            <a:r>
              <a:rPr lang="hu-HU" dirty="0" smtClean="0"/>
              <a:t> </a:t>
            </a:r>
            <a:r>
              <a:rPr lang="hu-HU" b="1" dirty="0" err="1"/>
              <a:t>a</a:t>
            </a:r>
            <a:r>
              <a:rPr lang="hu-HU" b="1" dirty="0"/>
              <a:t> fajlagos ellenállás hőmérsékleti </a:t>
            </a:r>
            <a:r>
              <a:rPr lang="hu-HU" b="1" dirty="0" smtClean="0"/>
              <a:t>tényezője</a:t>
            </a:r>
            <a:r>
              <a:rPr lang="hu-HU" dirty="0" smtClean="0"/>
              <a:t>, </a:t>
            </a:r>
            <a:r>
              <a:rPr lang="hu-HU" dirty="0" smtClean="0">
                <a:latin typeface="Symbol" pitchFamily="18" charset="2"/>
              </a:rPr>
              <a:t>r</a:t>
            </a:r>
            <a:r>
              <a:rPr lang="hu-HU" baseline="-25000" dirty="0" smtClean="0"/>
              <a:t>0</a:t>
            </a:r>
            <a:r>
              <a:rPr lang="hu-HU" dirty="0" smtClean="0"/>
              <a:t> </a:t>
            </a:r>
            <a:r>
              <a:rPr lang="hu-HU" dirty="0"/>
              <a:t>a fajlagos ellenállás t</a:t>
            </a:r>
            <a:r>
              <a:rPr lang="hu-HU" baseline="-25000" dirty="0"/>
              <a:t>0</a:t>
            </a:r>
            <a:r>
              <a:rPr lang="hu-HU" dirty="0"/>
              <a:t> hőmérsékleten, és </a:t>
            </a:r>
            <a:r>
              <a:rPr lang="hu-HU" dirty="0">
                <a:latin typeface="Symbol" pitchFamily="18" charset="2"/>
              </a:rPr>
              <a:t>r</a:t>
            </a:r>
            <a:r>
              <a:rPr lang="hu-HU" dirty="0" smtClean="0"/>
              <a:t> </a:t>
            </a:r>
            <a:r>
              <a:rPr lang="hu-HU" dirty="0"/>
              <a:t>pedig t hőmérsékleten. </a:t>
            </a:r>
          </a:p>
        </p:txBody>
      </p:sp>
      <p:sp>
        <p:nvSpPr>
          <p:cNvPr id="11" name="Téglalap 10"/>
          <p:cNvSpPr/>
          <p:nvPr/>
        </p:nvSpPr>
        <p:spPr>
          <a:xfrm>
            <a:off x="1331258" y="4153644"/>
            <a:ext cx="18346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000" dirty="0"/>
              <a:t>mértékegysége:</a:t>
            </a:r>
          </a:p>
        </p:txBody>
      </p:sp>
    </p:spTree>
    <p:extLst>
      <p:ext uri="{BB962C8B-B14F-4D97-AF65-F5344CB8AC3E}">
        <p14:creationId xmlns:p14="http://schemas.microsoft.com/office/powerpoint/2010/main" val="1604996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1"/>
          <p:cNvGrpSpPr>
            <a:grpSpLocks/>
          </p:cNvGrpSpPr>
          <p:nvPr/>
        </p:nvGrpSpPr>
        <p:grpSpPr bwMode="auto">
          <a:xfrm>
            <a:off x="760730" y="1795331"/>
            <a:ext cx="3746207" cy="3324621"/>
            <a:chOff x="4342" y="12390"/>
            <a:chExt cx="3713" cy="2625"/>
          </a:xfrm>
        </p:grpSpPr>
        <p:sp>
          <p:nvSpPr>
            <p:cNvPr id="6" name="Line 11"/>
            <p:cNvSpPr>
              <a:spLocks noChangeShapeType="1"/>
            </p:cNvSpPr>
            <p:nvPr/>
          </p:nvSpPr>
          <p:spPr bwMode="auto">
            <a:xfrm flipH="1" flipV="1">
              <a:off x="5115" y="12555"/>
              <a:ext cx="0" cy="220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7" name="Line 10"/>
            <p:cNvSpPr>
              <a:spLocks noChangeShapeType="1"/>
            </p:cNvSpPr>
            <p:nvPr/>
          </p:nvSpPr>
          <p:spPr bwMode="auto">
            <a:xfrm rot="5400000" flipH="1" flipV="1">
              <a:off x="6060" y="12735"/>
              <a:ext cx="0" cy="34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8" name="Line 9"/>
            <p:cNvSpPr>
              <a:spLocks noChangeShapeType="1"/>
            </p:cNvSpPr>
            <p:nvPr/>
          </p:nvSpPr>
          <p:spPr bwMode="auto">
            <a:xfrm flipV="1">
              <a:off x="4875" y="12570"/>
              <a:ext cx="2415" cy="135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4815" y="13909"/>
              <a:ext cx="56" cy="5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0" name="Freeform 7"/>
            <p:cNvSpPr>
              <a:spLocks/>
            </p:cNvSpPr>
            <p:nvPr/>
          </p:nvSpPr>
          <p:spPr bwMode="auto">
            <a:xfrm>
              <a:off x="4545" y="13935"/>
              <a:ext cx="300" cy="300"/>
            </a:xfrm>
            <a:custGeom>
              <a:avLst/>
              <a:gdLst>
                <a:gd name="T0" fmla="*/ 300 w 300"/>
                <a:gd name="T1" fmla="*/ 0 h 300"/>
                <a:gd name="T2" fmla="*/ 255 w 300"/>
                <a:gd name="T3" fmla="*/ 165 h 300"/>
                <a:gd name="T4" fmla="*/ 75 w 300"/>
                <a:gd name="T5" fmla="*/ 255 h 300"/>
                <a:gd name="T6" fmla="*/ 0 w 300"/>
                <a:gd name="T7" fmla="*/ 30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0" h="300">
                  <a:moveTo>
                    <a:pt x="300" y="0"/>
                  </a:moveTo>
                  <a:cubicBezTo>
                    <a:pt x="296" y="61"/>
                    <a:pt x="292" y="123"/>
                    <a:pt x="255" y="165"/>
                  </a:cubicBezTo>
                  <a:cubicBezTo>
                    <a:pt x="218" y="207"/>
                    <a:pt x="117" y="233"/>
                    <a:pt x="75" y="255"/>
                  </a:cubicBezTo>
                  <a:cubicBezTo>
                    <a:pt x="33" y="277"/>
                    <a:pt x="16" y="288"/>
                    <a:pt x="0" y="300"/>
                  </a:cubicBez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1" name="Text Box 6"/>
            <p:cNvSpPr txBox="1">
              <a:spLocks noChangeArrowheads="1"/>
            </p:cNvSpPr>
            <p:nvPr/>
          </p:nvSpPr>
          <p:spPr bwMode="auto">
            <a:xfrm>
              <a:off x="4800" y="12390"/>
              <a:ext cx="510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ja-JP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  <a:sym typeface="Symbol" pitchFamily="18" charset="2"/>
                </a:rPr>
                <a:t></a:t>
              </a:r>
            </a:p>
          </p:txBody>
        </p:sp>
        <p:sp>
          <p:nvSpPr>
            <p:cNvPr id="12" name="Text Box 5"/>
            <p:cNvSpPr txBox="1">
              <a:spLocks noChangeArrowheads="1"/>
            </p:cNvSpPr>
            <p:nvPr/>
          </p:nvSpPr>
          <p:spPr bwMode="auto">
            <a:xfrm>
              <a:off x="4440" y="14535"/>
              <a:ext cx="630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ja-JP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  <a:sym typeface="Symbol" pitchFamily="18" charset="2"/>
                </a:rPr>
                <a:t></a:t>
              </a:r>
              <a:r>
                <a:rPr kumimoji="0" lang="hu-HU" altLang="ja-JP" sz="12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m</a:t>
              </a:r>
              <a:endParaRPr kumimoji="0" lang="hu-HU" altLang="ja-JP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  <a:sym typeface="Symbol" pitchFamily="18" charset="2"/>
              </a:endParaRPr>
            </a:p>
          </p:txBody>
        </p:sp>
        <p:sp>
          <p:nvSpPr>
            <p:cNvPr id="13" name="Line 4"/>
            <p:cNvSpPr>
              <a:spLocks noChangeShapeType="1"/>
            </p:cNvSpPr>
            <p:nvPr/>
          </p:nvSpPr>
          <p:spPr bwMode="auto">
            <a:xfrm flipH="1">
              <a:off x="4695" y="14160"/>
              <a:ext cx="0" cy="49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4" name="Text Box 3"/>
            <p:cNvSpPr txBox="1">
              <a:spLocks noChangeArrowheads="1"/>
            </p:cNvSpPr>
            <p:nvPr/>
          </p:nvSpPr>
          <p:spPr bwMode="auto">
            <a:xfrm>
              <a:off x="7620" y="14453"/>
              <a:ext cx="435" cy="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ja-JP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t</a:t>
              </a:r>
              <a:endParaRPr kumimoji="0" lang="hu-HU" altLang="ja-JP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Text Box 2"/>
            <p:cNvSpPr txBox="1">
              <a:spLocks noChangeArrowheads="1"/>
            </p:cNvSpPr>
            <p:nvPr/>
          </p:nvSpPr>
          <p:spPr bwMode="auto">
            <a:xfrm>
              <a:off x="5070" y="14445"/>
              <a:ext cx="810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ja-JP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0 C</a:t>
              </a:r>
              <a:r>
                <a:rPr kumimoji="0" lang="hu-HU" altLang="ja-JP" sz="1200" b="0" i="0" u="none" strike="noStrike" cap="none" normalizeH="0" baseline="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0</a:t>
              </a:r>
              <a:endParaRPr kumimoji="0" lang="hu-HU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6" name="Rectangle 17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églalap 16"/>
          <p:cNvSpPr/>
          <p:nvPr/>
        </p:nvSpPr>
        <p:spPr>
          <a:xfrm>
            <a:off x="83648" y="217714"/>
            <a:ext cx="89767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hu-HU" sz="2000" dirty="0"/>
              <a:t>Mintegy 200K alatt a hőmérséklet csökkenésével a fajlagos ellenállás T</a:t>
            </a:r>
            <a:r>
              <a:rPr lang="hu-HU" sz="2000" baseline="30000" dirty="0"/>
              <a:t>5</a:t>
            </a:r>
            <a:r>
              <a:rPr lang="hu-HU" sz="2000" dirty="0"/>
              <a:t> hatványfüggvényt követve csökken. Bizonyos fémek (pl. az ólom), fémötvözetek, illetve újabban kerámiák, fajlagos ellenállása a 100K alatti hőmérséklet tartományban </a:t>
            </a:r>
            <a:r>
              <a:rPr lang="hu-HU" sz="2000" dirty="0" smtClean="0">
                <a:latin typeface="Symbol" pitchFamily="18" charset="2"/>
              </a:rPr>
              <a:t>10</a:t>
            </a:r>
            <a:r>
              <a:rPr lang="hu-HU" sz="2000" baseline="30000" dirty="0" smtClean="0">
                <a:latin typeface="Symbol" pitchFamily="18" charset="2"/>
              </a:rPr>
              <a:t>-24</a:t>
            </a:r>
            <a:r>
              <a:rPr lang="hu-HU" sz="2000" dirty="0" smtClean="0">
                <a:latin typeface="Symbol" pitchFamily="18" charset="2"/>
              </a:rPr>
              <a:t>W</a:t>
            </a:r>
            <a:r>
              <a:rPr lang="hu-HU" sz="2000" dirty="0" smtClean="0"/>
              <a:t>m </a:t>
            </a:r>
            <a:r>
              <a:rPr lang="hu-HU" sz="2000" dirty="0"/>
              <a:t>alá csökken, azaz gyakorlatilag elveszíti ellenállását. </a:t>
            </a:r>
            <a:endParaRPr lang="hu-HU" dirty="0"/>
          </a:p>
        </p:txBody>
      </p:sp>
      <p:sp>
        <p:nvSpPr>
          <p:cNvPr id="18" name="Téglalap 17"/>
          <p:cNvSpPr/>
          <p:nvPr/>
        </p:nvSpPr>
        <p:spPr>
          <a:xfrm>
            <a:off x="4726382" y="1703338"/>
            <a:ext cx="413311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hu-HU" sz="2000" dirty="0"/>
              <a:t>Az anyagok ezen állapotát </a:t>
            </a:r>
            <a:r>
              <a:rPr lang="hu-HU" sz="2000" b="1" dirty="0"/>
              <a:t>szupravezető állapotnak </a:t>
            </a:r>
            <a:r>
              <a:rPr lang="hu-HU" sz="2000" dirty="0"/>
              <a:t>nevezzük.  Rendkívüli nagy jelentősége van a szupravezető anyagoknak. Egyrészt a villamos energia továbbításában várnak nagy megtakarítást alkalmazásukkal másrészt a számítógépekben használatos igen gyors kapcsolóelemek kifejlesztésére van remény.</a:t>
            </a:r>
          </a:p>
        </p:txBody>
      </p:sp>
    </p:spTree>
    <p:extLst>
      <p:ext uri="{BB962C8B-B14F-4D97-AF65-F5344CB8AC3E}">
        <p14:creationId xmlns:p14="http://schemas.microsoft.com/office/powerpoint/2010/main" val="2552405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Ellipszis 20"/>
          <p:cNvSpPr/>
          <p:nvPr/>
        </p:nvSpPr>
        <p:spPr>
          <a:xfrm>
            <a:off x="5786446" y="1071550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54" name="Egyenes összekötő 53"/>
          <p:cNvCxnSpPr/>
          <p:nvPr/>
        </p:nvCxnSpPr>
        <p:spPr>
          <a:xfrm rot="5400000">
            <a:off x="643704" y="2999582"/>
            <a:ext cx="1428760" cy="1588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Egyenes összekötő 55"/>
          <p:cNvCxnSpPr/>
          <p:nvPr/>
        </p:nvCxnSpPr>
        <p:spPr>
          <a:xfrm>
            <a:off x="1357290" y="2285996"/>
            <a:ext cx="1714512" cy="1588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Egyenes összekötő 57"/>
          <p:cNvCxnSpPr/>
          <p:nvPr/>
        </p:nvCxnSpPr>
        <p:spPr>
          <a:xfrm>
            <a:off x="1319868" y="3742650"/>
            <a:ext cx="1714512" cy="1588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Egyenes összekötő 59"/>
          <p:cNvCxnSpPr/>
          <p:nvPr/>
        </p:nvCxnSpPr>
        <p:spPr>
          <a:xfrm rot="5400000">
            <a:off x="2358216" y="2999582"/>
            <a:ext cx="1428760" cy="1588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Egyenes összekötő 61"/>
          <p:cNvCxnSpPr/>
          <p:nvPr/>
        </p:nvCxnSpPr>
        <p:spPr>
          <a:xfrm flipV="1">
            <a:off x="1428728" y="1500178"/>
            <a:ext cx="2071702" cy="785818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Egyenes összekötő 62"/>
          <p:cNvCxnSpPr/>
          <p:nvPr/>
        </p:nvCxnSpPr>
        <p:spPr>
          <a:xfrm flipV="1">
            <a:off x="3115346" y="1500178"/>
            <a:ext cx="2071702" cy="785818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Egyenes összekötő 63"/>
          <p:cNvCxnSpPr/>
          <p:nvPr/>
        </p:nvCxnSpPr>
        <p:spPr>
          <a:xfrm>
            <a:off x="3428992" y="1500178"/>
            <a:ext cx="1714512" cy="1588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Egyenes összekötő 64"/>
          <p:cNvCxnSpPr/>
          <p:nvPr/>
        </p:nvCxnSpPr>
        <p:spPr>
          <a:xfrm rot="5400000">
            <a:off x="4408146" y="2241658"/>
            <a:ext cx="1428760" cy="1588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Egyenes összekötő 65"/>
          <p:cNvCxnSpPr/>
          <p:nvPr/>
        </p:nvCxnSpPr>
        <p:spPr>
          <a:xfrm flipV="1">
            <a:off x="3071802" y="2967718"/>
            <a:ext cx="2071702" cy="785818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Egyenes összekötő 66"/>
          <p:cNvCxnSpPr/>
          <p:nvPr/>
        </p:nvCxnSpPr>
        <p:spPr>
          <a:xfrm flipV="1">
            <a:off x="1357290" y="2928938"/>
            <a:ext cx="2071702" cy="78581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Egyenes összekötő 67"/>
          <p:cNvCxnSpPr/>
          <p:nvPr/>
        </p:nvCxnSpPr>
        <p:spPr>
          <a:xfrm rot="5400000">
            <a:off x="2765072" y="2213764"/>
            <a:ext cx="1428760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Egyenes összekötő 68"/>
          <p:cNvCxnSpPr/>
          <p:nvPr/>
        </p:nvCxnSpPr>
        <p:spPr>
          <a:xfrm>
            <a:off x="3439878" y="2911930"/>
            <a:ext cx="1714512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Egyenes összekötő 69"/>
          <p:cNvCxnSpPr/>
          <p:nvPr/>
        </p:nvCxnSpPr>
        <p:spPr>
          <a:xfrm flipV="1">
            <a:off x="2279862" y="1500178"/>
            <a:ext cx="2071702" cy="78581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Egyenes összekötő 70"/>
          <p:cNvCxnSpPr/>
          <p:nvPr/>
        </p:nvCxnSpPr>
        <p:spPr>
          <a:xfrm flipV="1">
            <a:off x="2208424" y="2924174"/>
            <a:ext cx="2071702" cy="78581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Egyenes összekötő 71"/>
          <p:cNvCxnSpPr/>
          <p:nvPr/>
        </p:nvCxnSpPr>
        <p:spPr>
          <a:xfrm rot="5400000">
            <a:off x="1507082" y="2999582"/>
            <a:ext cx="1428760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Egyenes összekötő 72"/>
          <p:cNvCxnSpPr/>
          <p:nvPr/>
        </p:nvCxnSpPr>
        <p:spPr>
          <a:xfrm rot="5400000">
            <a:off x="3566540" y="2213764"/>
            <a:ext cx="1428760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Egyenes összekötő 73"/>
          <p:cNvCxnSpPr/>
          <p:nvPr/>
        </p:nvCxnSpPr>
        <p:spPr>
          <a:xfrm>
            <a:off x="1428728" y="3043920"/>
            <a:ext cx="1714512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Egyenes összekötő 74"/>
          <p:cNvCxnSpPr/>
          <p:nvPr/>
        </p:nvCxnSpPr>
        <p:spPr>
          <a:xfrm>
            <a:off x="3428992" y="2214558"/>
            <a:ext cx="1714512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Egyenes összekötő 75"/>
          <p:cNvCxnSpPr/>
          <p:nvPr/>
        </p:nvCxnSpPr>
        <p:spPr>
          <a:xfrm flipV="1">
            <a:off x="1357290" y="2285996"/>
            <a:ext cx="2071702" cy="78581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Egyenes összekötő 76"/>
          <p:cNvCxnSpPr/>
          <p:nvPr/>
        </p:nvCxnSpPr>
        <p:spPr>
          <a:xfrm rot="5400000">
            <a:off x="2572530" y="2614498"/>
            <a:ext cx="1428760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Egyenes összekötő 77"/>
          <p:cNvCxnSpPr/>
          <p:nvPr/>
        </p:nvCxnSpPr>
        <p:spPr>
          <a:xfrm>
            <a:off x="2427502" y="1885262"/>
            <a:ext cx="1714512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Egyenes összekötő 78"/>
          <p:cNvCxnSpPr/>
          <p:nvPr/>
        </p:nvCxnSpPr>
        <p:spPr>
          <a:xfrm>
            <a:off x="2534314" y="3286128"/>
            <a:ext cx="1714512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Egyenes összekötő 79"/>
          <p:cNvCxnSpPr/>
          <p:nvPr/>
        </p:nvCxnSpPr>
        <p:spPr>
          <a:xfrm rot="5400000">
            <a:off x="3501224" y="2609734"/>
            <a:ext cx="1428760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Egyenes összekötő 80"/>
          <p:cNvCxnSpPr/>
          <p:nvPr/>
        </p:nvCxnSpPr>
        <p:spPr>
          <a:xfrm rot="5400000">
            <a:off x="1786712" y="2570954"/>
            <a:ext cx="1428760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Egyenes összekötő 91"/>
          <p:cNvCxnSpPr/>
          <p:nvPr/>
        </p:nvCxnSpPr>
        <p:spPr>
          <a:xfrm flipV="1">
            <a:off x="3085404" y="2230208"/>
            <a:ext cx="2071702" cy="78581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Ellipszis 102"/>
          <p:cNvSpPr/>
          <p:nvPr/>
        </p:nvSpPr>
        <p:spPr>
          <a:xfrm>
            <a:off x="6215074" y="1785930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5" name="Ellipszis 104"/>
          <p:cNvSpPr/>
          <p:nvPr/>
        </p:nvSpPr>
        <p:spPr>
          <a:xfrm>
            <a:off x="5938846" y="1223950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6" name="Ellipszis 105"/>
          <p:cNvSpPr/>
          <p:nvPr/>
        </p:nvSpPr>
        <p:spPr>
          <a:xfrm>
            <a:off x="6091246" y="1376350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7" name="Ellipszis 106"/>
          <p:cNvSpPr/>
          <p:nvPr/>
        </p:nvSpPr>
        <p:spPr>
          <a:xfrm>
            <a:off x="6243646" y="1528750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8" name="Ellipszis 107"/>
          <p:cNvSpPr/>
          <p:nvPr/>
        </p:nvSpPr>
        <p:spPr>
          <a:xfrm>
            <a:off x="6396046" y="1681150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9" name="Ellipszis 108"/>
          <p:cNvSpPr/>
          <p:nvPr/>
        </p:nvSpPr>
        <p:spPr>
          <a:xfrm>
            <a:off x="6548446" y="1833550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0" name="Ellipszis 109"/>
          <p:cNvSpPr/>
          <p:nvPr/>
        </p:nvSpPr>
        <p:spPr>
          <a:xfrm>
            <a:off x="6700846" y="1985950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1" name="Ellipszis 110"/>
          <p:cNvSpPr/>
          <p:nvPr/>
        </p:nvSpPr>
        <p:spPr>
          <a:xfrm>
            <a:off x="6853246" y="2138350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2" name="Ellipszis 111"/>
          <p:cNvSpPr/>
          <p:nvPr/>
        </p:nvSpPr>
        <p:spPr>
          <a:xfrm>
            <a:off x="7005646" y="2290750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3" name="Ellipszis 112"/>
          <p:cNvSpPr/>
          <p:nvPr/>
        </p:nvSpPr>
        <p:spPr>
          <a:xfrm>
            <a:off x="7158046" y="2443150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4" name="Ellipszis 113"/>
          <p:cNvSpPr/>
          <p:nvPr/>
        </p:nvSpPr>
        <p:spPr>
          <a:xfrm>
            <a:off x="7310446" y="2595550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7" name="Ellipszis 116"/>
          <p:cNvSpPr/>
          <p:nvPr/>
        </p:nvSpPr>
        <p:spPr>
          <a:xfrm>
            <a:off x="7767646" y="3052750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8" name="Ellipszis 117"/>
          <p:cNvSpPr/>
          <p:nvPr/>
        </p:nvSpPr>
        <p:spPr>
          <a:xfrm>
            <a:off x="7920046" y="3205150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1" name="Ellipszis 120"/>
          <p:cNvSpPr/>
          <p:nvPr/>
        </p:nvSpPr>
        <p:spPr>
          <a:xfrm>
            <a:off x="8377246" y="3662350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2" name="Ellipszis 121"/>
          <p:cNvSpPr/>
          <p:nvPr/>
        </p:nvSpPr>
        <p:spPr>
          <a:xfrm>
            <a:off x="8529646" y="3814750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3" name="Ellipszis 122"/>
          <p:cNvSpPr/>
          <p:nvPr/>
        </p:nvSpPr>
        <p:spPr>
          <a:xfrm>
            <a:off x="8682046" y="3967150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5" name="Ellipszis 124"/>
          <p:cNvSpPr/>
          <p:nvPr/>
        </p:nvSpPr>
        <p:spPr>
          <a:xfrm>
            <a:off x="8986846" y="4271950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6" name="Ellipszis 125"/>
          <p:cNvSpPr/>
          <p:nvPr/>
        </p:nvSpPr>
        <p:spPr>
          <a:xfrm>
            <a:off x="8143900" y="3429004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127" name="Egyenes összekötő 126"/>
          <p:cNvCxnSpPr/>
          <p:nvPr/>
        </p:nvCxnSpPr>
        <p:spPr>
          <a:xfrm>
            <a:off x="2500298" y="2615292"/>
            <a:ext cx="1714512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églalap 46"/>
          <p:cNvSpPr/>
          <p:nvPr/>
        </p:nvSpPr>
        <p:spPr>
          <a:xfrm>
            <a:off x="5643570" y="785798"/>
            <a:ext cx="3500430" cy="407196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" name="Téglalap 1"/>
          <p:cNvSpPr/>
          <p:nvPr/>
        </p:nvSpPr>
        <p:spPr>
          <a:xfrm>
            <a:off x="141502" y="149198"/>
            <a:ext cx="861198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b="1" dirty="0"/>
              <a:t>Fémek fajlagos ellenállásának a magyarázata: </a:t>
            </a:r>
            <a:r>
              <a:rPr lang="hu-HU" dirty="0"/>
              <a:t>Az atomok meghatározott rend szerint helyezkednek el</a:t>
            </a:r>
            <a:r>
              <a:rPr lang="hu-HU" dirty="0" smtClean="0"/>
              <a:t>, ott rezgőmozgást végeznek:</a:t>
            </a:r>
            <a:endParaRPr lang="hu-H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33" presetClass="path" presetSubtype="0" repeatCount="indefinite" accel="50000" decel="50000" autoRev="1" grpId="0" nodeType="clickEffect">
                                      <p:stCondLst>
                                        <p:cond delay="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-0.48264 0.20611 C -0.48177 0.20833 -0.48038 0.21083 -0.47916 0.21195 C -0.47743 0.21333 -0.47587 0.21417 -0.47552 0.21333 C -0.47517 0.2125 -0.47639 0.21056 -0.47812 0.20889 C -0.47916 0.20806 -0.48125 0.20722 -0.48316 0.20722 C -0.48489 0.20722 -0.48715 0.20806 -0.48819 0.20889 C -0.48993 0.21056 -0.49097 0.2125 -0.4908 0.21333 C -0.49045 0.21417 -0.48871 0.21333 -0.48715 0.21195 C -0.48594 0.21083 -0.48455 0.20833 -0.48368 0.20611 C -0.48264 0.20361 -0.48212 0.20056 -0.48212 0.19833 C -0.48212 0.19528 -0.48246 0.19306 -0.48316 0.19306 C -0.48368 0.19306 -0.4842 0.19528 -0.4842 0.19833 C -0.4842 0.20056 -0.4835 0.20361 -0.48264 0.20611 Z " pathEditMode="relative" rAng="0" ptsTypes="fffffffffffff">
                                          <p:cBhvr>
                                            <p:cTn id="6" dur="5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1" y="-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" presetID="29" presetClass="path" presetSubtype="0" repeatCount="indefinite" accel="50000" decel="50000" autoRev="1" fill="hold" grpId="0" nodeType="withEffect">
                                      <p:stCondLst>
                                        <p:cond delay="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-0.52934 0.21833 C -0.529 0.21722 -0.52848 0.21611 -0.5283 0.21472 C -0.52691 0.21111 -0.52657 0.2075 -0.52761 0.20695 C -0.5283 0.20667 -0.53004 0.20889 -0.53125 0.2125 C -0.53177 0.21472 -0.53212 0.21611 -0.53212 0.21778 C -0.53229 0.21889 -0.53247 0.22 -0.53247 0.22139 C -0.53247 0.22556 -0.5316 0.23056 -0.53091 0.23056 C -0.52986 0.23056 -0.52917 0.22556 -0.52917 0.22139 C -0.52917 0.21945 -0.52917 0.21778 -0.52952 0.21611 C -0.52969 0.21528 -0.53004 0.21417 -0.53038 0.2125 C -0.5316 0.20889 -0.53316 0.20667 -0.53403 0.20695 C -0.53473 0.2075 -0.53455 0.21111 -0.53334 0.21528 C -0.53299 0.21667 -0.53212 0.21833 -0.5316 0.21945 C -0.53091 0.22056 -0.53056 0.22083 -0.52969 0.22195 C -0.52761 0.22472 -0.52552 0.22611 -0.525 0.225 C -0.52431 0.22417 -0.52552 0.22056 -0.52761 0.21778 C -0.52848 0.21667 -0.52952 0.21583 -0.53038 0.21528 C -0.53091 0.21472 -0.53195 0.21417 -0.53299 0.21417 C -0.53559 0.2125 -0.53785 0.21306 -0.53785 0.21472 C -0.53785 0.21611 -0.53629 0.21833 -0.53368 0.21889 C -0.53247 0.21945 -0.53125 0.22 -0.53056 0.21945 C -0.52969 0.21945 -0.52865 0.21945 -0.52795 0.21889 C -0.52535 0.21833 -0.52292 0.21611 -0.52344 0.21472 C -0.52379 0.21306 -0.52587 0.2125 -0.52848 0.21417 C -0.52986 0.21472 -0.53091 0.21528 -0.53177 0.21583 C -0.53247 0.21611 -0.53316 0.21722 -0.53386 0.21778 C -0.53594 0.22056 -0.53716 0.22417 -0.53663 0.225 C -0.53611 0.22611 -0.53386 0.22472 -0.53177 0.22195 C -0.53056 0.22083 -0.52986 0.21945 -0.52934 0.21833 Z " pathEditMode="fixed" rAng="0" ptsTypes="fffffffffffffffffffffffffffff">
                                          <p:cBhvr>
                                            <p:cTn id="8" dur="10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1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9" presetID="29" presetClass="path" presetSubtype="0" repeatCount="indefinite" decel="50000" fill="hold" grpId="0" nodeType="withEffect">
                                      <p:stCondLst>
                                        <p:cond delay="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-0.40417 0.17861 C -0.40382 0.17778 -0.4033 0.17666 -0.40295 0.175 C -0.40174 0.17111 -0.40122 0.16722 -0.40226 0.16666 C -0.40313 0.16639 -0.40486 0.16889 -0.40608 0.17278 C -0.40677 0.175 -0.40712 0.17666 -0.40712 0.17833 C -0.40729 0.17916 -0.40747 0.18028 -0.40747 0.18194 C -0.40747 0.18639 -0.4066 0.19166 -0.40573 0.19166 C -0.40469 0.19166 -0.40399 0.18639 -0.40399 0.18194 C -0.40399 0.17972 -0.40399 0.17833 -0.40434 0.17666 C -0.40452 0.17555 -0.40486 0.17444 -0.40521 0.17278 C -0.4066 0.16889 -0.40816 0.16639 -0.40903 0.16666 C -0.4099 0.16722 -0.40955 0.17111 -0.40833 0.17555 C -0.40799 0.17722 -0.40712 0.17861 -0.4066 0.17972 C -0.4059 0.18083 -0.40538 0.18139 -0.40452 0.1825 C -0.40243 0.18528 -0.40017 0.18694 -0.39948 0.18583 C -0.39896 0.18472 -0.40017 0.18083 -0.40243 0.17833 C -0.4033 0.17722 -0.40434 0.17611 -0.40521 0.17555 C -0.4059 0.175 -0.40695 0.17444 -0.40799 0.17444 C -0.41077 0.17278 -0.4132 0.17333 -0.4132 0.175 C -0.4132 0.17666 -0.41146 0.17861 -0.40868 0.17916 C -0.40747 0.17972 -0.40625 0.18028 -0.40538 0.17972 C -0.40452 0.17972 -0.40347 0.17972 -0.40261 0.17916 C -0.39983 0.17861 -0.3974 0.17666 -0.39792 0.175 C -0.39827 0.17333 -0.40052 0.17278 -0.4033 0.17444 C -0.40469 0.175 -0.4059 0.17555 -0.40677 0.17611 C -0.40747 0.17666 -0.40816 0.17778 -0.40886 0.17833 C -0.41111 0.18083 -0.41233 0.18472 -0.41181 0.18583 C -0.41129 0.18694 -0.40886 0.18528 -0.40677 0.1825 C -0.40556 0.18139 -0.40469 0.17972 -0.40417 0.17861 Z " pathEditMode="fixed" rAng="0" ptsTypes="fffffffffffffffffffffffffffff">
                                          <p:cBhvr>
                                            <p:cTn id="10" dur="500" fill="hold"/>
                                            <p:tgtEl>
                                              <p:spTgt spid="10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1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11" presetID="60" presetClass="path" presetSubtype="0" repeatCount="indefinite" accel="50000" decel="50000" autoRev="1" grpId="0" nodeType="withEffect">
                                      <p:stCondLst>
                                        <p:cond delay="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-0.34323 0.15 C -0.34323 0.15445 -0.34306 0.16112 -0.34219 0.16084 C -0.34115 0.16084 -0.34098 0.13973 -0.33959 0.13973 C -0.33837 0.13973 -0.33907 0.15806 -0.33785 0.15806 C -0.33664 0.15806 -0.33733 0.14445 -0.33594 0.14445 C -0.33473 0.14445 -0.33542 0.15362 -0.33438 0.15362 C -0.33334 0.15362 -0.33386 0.14667 -0.33299 0.14667 C -0.3323 0.14667 -0.3323 0.14862 -0.33212 0.15 " pathEditMode="relative" rAng="0" ptsTypes="ffffffff">
                                          <p:cBhvr>
                                            <p:cTn id="12" dur="500" fill="hold"/>
                                            <p:tgtEl>
                                              <p:spTgt spid="106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6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13" presetID="29" presetClass="path" presetSubtype="0" repeatCount="indefinite" decel="50000" fill="hold" grpId="0" nodeType="withEffect">
                                      <p:stCondLst>
                                        <p:cond delay="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-0.35087 0.26389 C -0.35052 0.26306 -0.35 0.26195 -0.34965 0.26028 C -0.34844 0.25639 -0.34791 0.2525 -0.34896 0.25195 C -0.34982 0.25167 -0.35156 0.25417 -0.35278 0.25806 C -0.35347 0.26028 -0.35382 0.26195 -0.35382 0.26361 C -0.35399 0.26445 -0.35416 0.26556 -0.35416 0.26722 C -0.35416 0.27167 -0.3533 0.27695 -0.35243 0.27695 C -0.35139 0.27695 -0.35069 0.27167 -0.35069 0.26722 C -0.35069 0.265 -0.35069 0.26361 -0.35104 0.26195 C -0.35121 0.26083 -0.35156 0.25972 -0.35191 0.25806 C -0.3533 0.25417 -0.35486 0.25167 -0.35573 0.25195 C -0.3566 0.2525 -0.35625 0.25639 -0.35503 0.26083 C -0.35469 0.2625 -0.35382 0.26389 -0.3533 0.265 C -0.3526 0.26611 -0.35208 0.26667 -0.35121 0.26778 C -0.34913 0.27056 -0.34687 0.27222 -0.34618 0.27111 C -0.34566 0.27 -0.34687 0.26611 -0.34913 0.26361 C -0.35 0.2625 -0.35104 0.26139 -0.35191 0.26083 C -0.3526 0.26028 -0.35364 0.25972 -0.35469 0.25972 C -0.35746 0.25806 -0.35989 0.25861 -0.35989 0.26028 C -0.35989 0.26195 -0.35816 0.26389 -0.35538 0.26445 C -0.35416 0.265 -0.35295 0.26556 -0.35208 0.265 C -0.35121 0.265 -0.35017 0.265 -0.3493 0.26445 C -0.34653 0.26389 -0.3441 0.26195 -0.34462 0.26028 C -0.34496 0.25861 -0.34722 0.25806 -0.35 0.25972 C -0.35139 0.26028 -0.3526 0.26083 -0.35347 0.26139 C -0.35416 0.26195 -0.35486 0.26306 -0.35555 0.26361 C -0.35781 0.26611 -0.35903 0.27 -0.3585 0.27111 C -0.35798 0.27222 -0.35555 0.27056 -0.35347 0.26778 C -0.35225 0.26667 -0.35139 0.265 -0.35087 0.26389 Z " pathEditMode="fixed" rAng="0" ptsTypes="fffffffffffffffffffffffffffff">
                                          <p:cBhvr>
                                            <p:cTn id="14" dur="1000" fill="hold"/>
                                            <p:tgtEl>
                                              <p:spTgt spid="107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1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15" presetID="29" presetClass="path" presetSubtype="0" repeatCount="indefinite" accel="50000" decel="50000" autoRev="1" fill="hold" grpId="0" nodeType="withEffect">
                                      <p:stCondLst>
                                        <p:cond delay="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-0.45417 0.09861 C -0.45382 0.09778 -0.4533 0.09666 -0.45295 0.095 C -0.45174 0.09111 -0.45122 0.08722 -0.45226 0.08666 C -0.45313 0.08639 -0.45486 0.08889 -0.45608 0.09278 C -0.45677 0.095 -0.45712 0.09666 -0.45712 0.09833 C -0.45729 0.09916 -0.45747 0.10028 -0.45747 0.10194 C -0.45747 0.10639 -0.4566 0.11166 -0.45573 0.11166 C -0.45469 0.11166 -0.45399 0.10639 -0.45399 0.10194 C -0.45399 0.09972 -0.45399 0.09833 -0.45434 0.09666 C -0.45452 0.09555 -0.45486 0.09444 -0.45521 0.09278 C -0.4566 0.08889 -0.45816 0.08639 -0.45903 0.08666 C -0.4599 0.08722 -0.45955 0.09111 -0.45833 0.09555 C -0.45799 0.09722 -0.45712 0.09861 -0.4566 0.09972 C -0.4559 0.10083 -0.45538 0.10139 -0.45452 0.1025 C -0.45243 0.10528 -0.45017 0.10694 -0.44948 0.10583 C -0.44896 0.10472 -0.45017 0.10083 -0.45243 0.09833 C -0.4533 0.09722 -0.45434 0.09611 -0.45521 0.09555 C -0.4559 0.095 -0.45695 0.09444 -0.45799 0.09444 C -0.46077 0.09278 -0.4632 0.09333 -0.4632 0.095 C -0.4632 0.09666 -0.46146 0.09861 -0.45868 0.09916 C -0.45747 0.09972 -0.45625 0.10028 -0.45538 0.09972 C -0.45452 0.09972 -0.45347 0.09972 -0.45261 0.09916 C -0.44983 0.09861 -0.4474 0.09666 -0.44792 0.095 C -0.44827 0.09333 -0.45052 0.09278 -0.4533 0.09444 C -0.45469 0.095 -0.4559 0.09555 -0.45677 0.09611 C -0.45747 0.09666 -0.45816 0.09778 -0.45886 0.09833 C -0.46111 0.10083 -0.46233 0.10472 -0.46181 0.10583 C -0.46129 0.10694 -0.45886 0.10528 -0.45677 0.1025 C -0.45556 0.10139 -0.45469 0.09972 -0.45417 0.09861 Z " pathEditMode="fixed" rAng="0" ptsTypes="fffffffffffffffffffffffffffff">
                                          <p:cBhvr>
                                            <p:cTn id="16" dur="500" fill="hold"/>
                                            <p:tgtEl>
                                              <p:spTgt spid="108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1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17" presetID="29" presetClass="path" presetSubtype="0" repeatCount="indefinite" autoRev="1" fill="hold" grpId="0" nodeType="withEffect" p14:presetBounceEnd="36000">
                                      <p:stCondLst>
                                        <p:cond delay="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-0.47865 0.32389 C -0.4783 0.32306 -0.47778 0.32195 -0.47744 0.32028 C -0.47622 0.31639 -0.4757 0.3125 -0.47674 0.31195 C -0.47761 0.31167 -0.47934 0.31417 -0.48056 0.31806 C -0.48125 0.32028 -0.4816 0.32195 -0.4816 0.32362 C -0.48178 0.32445 -0.48195 0.32556 -0.48195 0.32723 C -0.48195 0.33167 -0.48108 0.33695 -0.48021 0.33695 C -0.47917 0.33695 -0.47848 0.33167 -0.47848 0.32723 C -0.47848 0.325 -0.47848 0.32362 -0.47882 0.32195 C -0.479 0.32084 -0.47934 0.31973 -0.47969 0.31806 C -0.48108 0.31417 -0.48264 0.31167 -0.48351 0.31195 C -0.48438 0.3125 -0.48403 0.31639 -0.48282 0.32084 C -0.48247 0.3225 -0.4816 0.32389 -0.48108 0.325 C -0.48039 0.32612 -0.47987 0.32667 -0.479 0.32778 C -0.47691 0.33056 -0.47466 0.33223 -0.47396 0.33112 C -0.47344 0.33 -0.47466 0.32612 -0.47691 0.32362 C -0.47778 0.3225 -0.47882 0.32139 -0.47969 0.32084 C -0.48039 0.32028 -0.48143 0.31973 -0.48247 0.31973 C -0.48525 0.31806 -0.48768 0.31862 -0.48768 0.32028 C -0.48768 0.32195 -0.48594 0.32389 -0.48316 0.32445 C -0.48195 0.325 -0.48073 0.32556 -0.47987 0.325 C -0.479 0.325 -0.47796 0.325 -0.47709 0.32445 C -0.47431 0.32389 -0.47188 0.32195 -0.4724 0.32028 C -0.47275 0.31862 -0.475 0.31806 -0.47778 0.31973 C -0.47917 0.32028 -0.48039 0.32084 -0.48125 0.32139 C -0.48195 0.32195 -0.48264 0.32306 -0.48334 0.32362 C -0.48559 0.32612 -0.48681 0.33 -0.48629 0.33112 C -0.48577 0.33223 -0.48334 0.33056 -0.48125 0.32778 C -0.48004 0.32667 -0.47917 0.325 -0.47865 0.32389 Z " pathEditMode="fixed" rAng="0" ptsTypes="fffffffffffffffffffffffffffff" p14:bounceEnd="36000">
                                          <p:cBhvr>
                                            <p:cTn id="18" dur="500" fill="hold"/>
                                            <p:tgtEl>
                                              <p:spTgt spid="109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1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19" presetID="34" presetClass="path" presetSubtype="0" repeatCount="indefinite" accel="50000" decel="50000" grpId="0" nodeType="withEffect">
                                      <p:stCondLst>
                                        <p:cond delay="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-0.59861 0.28556 C -0.59844 0.285 -0.59809 0.285 -0.59774 0.285 C -0.59722 0.285 -0.59687 0.28528 -0.59653 0.28556 C -0.59548 0.28778 -0.59479 0.29222 -0.59479 0.2975 C -0.59479 0.29778 -0.59479 0.2975 -0.59479 0.29778 C -0.59479 0.2975 -0.59479 0.29778 -0.59479 0.2975 C -0.59479 0.30278 -0.59548 0.3075 -0.59653 0.30945 C -0.59687 0.30972 -0.59722 0.31028 -0.59774 0.31028 C -0.59809 0.31028 -0.59844 0.31 -0.59861 0.30945 C -0.59896 0.30917 -0.59896 0.30861 -0.59896 0.30806 C -0.59896 0.30722 -0.59896 0.30667 -0.59861 0.30639 C -0.59722 0.30445 -0.59444 0.30306 -0.59132 0.30306 C -0.59132 0.30333 -0.59114 0.30306 -0.59114 0.30333 C -0.59114 0.30306 -0.59114 0.30333 -0.59114 0.30306 C -0.58785 0.30306 -0.58507 0.30445 -0.58368 0.30639 C -0.5835 0.30667 -0.58316 0.30722 -0.58316 0.30806 C -0.58316 0.30861 -0.5835 0.30917 -0.58368 0.30945 C -0.58403 0.31 -0.58437 0.31028 -0.58472 0.31028 C -0.58507 0.31028 -0.58541 0.30972 -0.58576 0.30945 C -0.5868 0.3075 -0.58767 0.30278 -0.58767 0.2975 C -0.58767 0.29778 -0.58767 0.2975 -0.58767 0.29778 C -0.58767 0.2975 -0.58767 0.29778 -0.58767 0.2975 C -0.58767 0.29222 -0.5868 0.28778 -0.58576 0.28556 C -0.58541 0.28528 -0.58507 0.285 -0.58472 0.285 C -0.58437 0.285 -0.58403 0.285 -0.58368 0.28556 C -0.5835 0.28583 -0.58316 0.28639 -0.58316 0.28695 C -0.58316 0.28778 -0.5835 0.28833 -0.58368 0.28889 C -0.58507 0.29056 -0.58785 0.29195 -0.59114 0.29195 C -0.59114 0.29222 -0.59114 0.29195 -0.59114 0.29222 C -0.59114 0.29195 -0.59132 0.29195 -0.59132 0.29222 C -0.59444 0.29195 -0.59722 0.29056 -0.59861 0.28889 C -0.59896 0.28833 -0.59896 0.28778 -0.59896 0.28695 C -0.59896 0.28639 -0.59896 0.28583 -0.59861 0.28556 Z " pathEditMode="relative" rAng="0" ptsTypes="fffffffffffffffffffffffffffffffff">
                                          <p:cBhvr>
                                            <p:cTn id="20" dur="500" fill="hold"/>
                                            <p:tgtEl>
                                              <p:spTgt spid="110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7" y="1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21" presetID="29" presetClass="path" presetSubtype="0" repeatCount="indefinite" decel="50000" fill="hold" grpId="0" nodeType="withEffect">
                                      <p:stCondLst>
                                        <p:cond delay="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-0.29149 0.195 C -0.29115 0.19416 -0.29063 0.19305 -0.29028 0.19139 C -0.28906 0.1875 -0.28854 0.18361 -0.28958 0.18305 C -0.29045 0.18278 -0.29219 0.18528 -0.2934 0.18916 C -0.2941 0.19139 -0.29445 0.19305 -0.29445 0.19472 C -0.29462 0.19555 -0.29479 0.19666 -0.29479 0.19833 C -0.29479 0.20278 -0.29392 0.20805 -0.29306 0.20805 C -0.29202 0.20805 -0.29132 0.20278 -0.29132 0.19833 C -0.29132 0.19611 -0.29132 0.19472 -0.29167 0.19305 C -0.29184 0.19194 -0.29219 0.19083 -0.29254 0.18916 C -0.29392 0.18528 -0.29549 0.18278 -0.29636 0.18305 C -0.29722 0.18361 -0.29688 0.1875 -0.29566 0.19194 C -0.29531 0.19361 -0.29445 0.195 -0.29392 0.19611 C -0.29323 0.19722 -0.29271 0.19778 -0.29184 0.19889 C -0.28976 0.20166 -0.2875 0.20333 -0.28681 0.20222 C -0.28629 0.20111 -0.2875 0.19722 -0.28976 0.19472 C -0.29063 0.19361 -0.29167 0.1925 -0.29254 0.19194 C -0.29323 0.19139 -0.29427 0.19083 -0.29531 0.19083 C -0.29809 0.18916 -0.30052 0.18972 -0.30052 0.19139 C -0.30052 0.19305 -0.29879 0.195 -0.29601 0.19555 C -0.29479 0.19611 -0.29358 0.19666 -0.29271 0.19611 C -0.29184 0.19611 -0.2908 0.19611 -0.28993 0.19555 C -0.28715 0.195 -0.28472 0.19305 -0.28524 0.19139 C -0.28559 0.18972 -0.28785 0.18916 -0.29063 0.19083 C -0.29202 0.19139 -0.29323 0.19194 -0.2941 0.1925 C -0.29479 0.19305 -0.29549 0.19416 -0.29618 0.19472 C -0.29844 0.19722 -0.29965 0.20111 -0.29913 0.20222 C -0.29861 0.20333 -0.29618 0.20166 -0.2941 0.19889 C -0.29288 0.19778 -0.29202 0.19611 -0.29149 0.195 Z " pathEditMode="fixed" rAng="0" ptsTypes="fffffffffffffffffffffffffffff">
                                          <p:cBhvr>
                                            <p:cTn id="22" dur="500" fill="hold"/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1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23" presetID="29" presetClass="path" presetSubtype="0" repeatCount="indefinite" decel="50000" fill="hold" grpId="0" nodeType="withEffect">
                                      <p:stCondLst>
                                        <p:cond delay="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-0.21372 0.10528 C -0.21337 0.10445 -0.21285 0.10334 -0.2125 0.10167 C -0.21129 0.09778 -0.21077 0.09389 -0.21181 0.09334 C -0.21268 0.09306 -0.21441 0.09556 -0.21563 0.09945 C -0.21632 0.10167 -0.21667 0.10334 -0.21667 0.105 C -0.21684 0.10584 -0.21702 0.10695 -0.21702 0.10862 C -0.21702 0.11306 -0.21615 0.11834 -0.21528 0.11834 C -0.21424 0.11834 -0.21355 0.11306 -0.21355 0.10862 C -0.21355 0.10639 -0.21355 0.105 -0.21389 0.10334 C -0.21407 0.10223 -0.21441 0.10112 -0.21476 0.09945 C -0.21615 0.09556 -0.21771 0.09306 -0.21858 0.09334 C -0.21945 0.09389 -0.2191 0.09778 -0.21789 0.10223 C -0.21754 0.10389 -0.21667 0.10528 -0.21615 0.10639 C -0.21546 0.1075 -0.21494 0.10806 -0.21407 0.10917 C -0.21198 0.11195 -0.20973 0.11362 -0.20903 0.1125 C -0.20851 0.11139 -0.20973 0.1075 -0.21198 0.105 C -0.21285 0.10389 -0.21389 0.10278 -0.21476 0.10223 C -0.21546 0.10167 -0.2165 0.10112 -0.21754 0.10112 C -0.22032 0.09945 -0.22275 0.1 -0.22275 0.10167 C -0.22275 0.10334 -0.22101 0.10528 -0.21823 0.10584 C -0.21702 0.10639 -0.2158 0.10695 -0.21494 0.10639 C -0.21407 0.10639 -0.21303 0.10639 -0.21216 0.10584 C -0.20938 0.10528 -0.20695 0.10334 -0.20747 0.10167 C -0.20782 0.1 -0.21007 0.09945 -0.21285 0.10112 C -0.21424 0.10167 -0.21546 0.10223 -0.21632 0.10278 C -0.21702 0.10334 -0.21771 0.10445 -0.21841 0.105 C -0.22066 0.1075 -0.22188 0.11139 -0.22136 0.1125 C -0.22084 0.11362 -0.21841 0.11195 -0.21632 0.10917 C -0.21511 0.10806 -0.21424 0.10639 -0.21372 0.10528 Z " pathEditMode="fixed" rAng="0" ptsTypes="fffffffffffffffffffffffffffff">
                                          <p:cBhvr>
                                            <p:cTn id="24" dur="1000" fill="hold"/>
                                            <p:tgtEl>
                                              <p:spTgt spid="112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1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25" presetID="32" presetClass="path" presetSubtype="0" repeatCount="indefinite" accel="50000" decel="50000" grpId="0" nodeType="withEffect">
                                      <p:stCondLst>
                                        <p:cond delay="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-0.32656 0.02778 C -0.33385 0.01611 -0.31805 0.01611 -0.32587 0.02778 C -0.31805 0.01611 -0.31805 0.04139 -0.32587 0.02889 C -0.31805 0.04139 -0.33385 0.04139 -0.32656 0.02889 C -0.33385 0.04139 -0.33385 0.01611 -0.32656 0.02778 Z " pathEditMode="relative" rAng="0" ptsTypes="fffff">
                                          <p:cBhvr>
                                            <p:cTn id="26" dur="500" fill="hold"/>
                                            <p:tgtEl>
                                              <p:spTgt spid="11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1" y="1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27" presetID="26" presetClass="path" presetSubtype="0" repeatCount="indefinite" accel="30000" autoRev="1" grpId="0" nodeType="withEffect" p14:presetBounceEnd="24000">
                                      <p:stCondLst>
                                        <p:cond delay="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-0.24809 -0.19361 C -0.24809 -0.19028 -0.24653 -0.18722 -0.24445 -0.18722 C -0.24184 -0.18722 -0.24097 -0.19056 -0.24063 -0.1925 L -0.24028 -0.19472 C -0.23993 -0.19667 -0.23889 -0.19972 -0.23611 -0.19972 C -0.23438 -0.19972 -0.23229 -0.19695 -0.23229 -0.19361 C -0.23229 -0.19028 -0.23438 -0.18722 -0.23611 -0.18722 C -0.23889 -0.18722 -0.23993 -0.19056 -0.24028 -0.1925 L -0.24063 -0.19472 C -0.24097 -0.19667 -0.24184 -0.19972 -0.24445 -0.19972 C -0.24653 -0.19972 -0.24809 -0.19695 -0.24809 -0.19361 Z " pathEditMode="relative" rAng="0" ptsTypes="ffFffffFfff" p14:bounceEnd="24000">
                                          <p:cBhvr>
                                            <p:cTn id="28" dur="500" fill="hold"/>
                                            <p:tgtEl>
                                              <p:spTgt spid="114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8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29" presetID="19" presetClass="path" presetSubtype="0" repeatCount="indefinite" decel="50000" autoRev="1" grpId="0" nodeType="withEffect">
                                      <p:stCondLst>
                                        <p:cond delay="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-0.62101 -0.0025 C -0.61667 -0.0025 -0.6132 -0.00806 -0.6132 -0.015 C -0.6132 -0.00806 -0.60972 -0.0025 -0.60521 -0.0025 C -0.60972 -0.0025 -0.6132 0.00305 -0.6132 0.01028 C -0.6132 0.00305 -0.61667 -0.0025 -0.62101 -0.0025 Z " pathEditMode="relative" rAng="0" ptsTypes="fffff">
                                          <p:cBhvr>
                                            <p:cTn id="30" dur="500" fill="hold"/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8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31" presetID="29" presetClass="path" presetSubtype="0" repeatCount="indefinite" accel="50000" decel="50000" autoRev="1" fill="hold" grpId="0" nodeType="withEffect">
                                      <p:stCondLst>
                                        <p:cond delay="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-0.31372 -0.18083 C -0.31337 -0.18166 -0.31285 -0.18277 -0.3125 -0.18444 C -0.31129 -0.18833 -0.31077 -0.19222 -0.31181 -0.19277 C -0.31268 -0.19305 -0.31441 -0.19055 -0.31563 -0.18666 C -0.31632 -0.18444 -0.31667 -0.18277 -0.31667 -0.18111 C -0.31684 -0.18027 -0.31702 -0.17916 -0.31702 -0.1775 C -0.31702 -0.17305 -0.31615 -0.16777 -0.31528 -0.16777 C -0.31424 -0.16777 -0.31355 -0.17305 -0.31355 -0.1775 C -0.31355 -0.17972 -0.31355 -0.18111 -0.31389 -0.18277 C -0.31407 -0.18388 -0.31441 -0.185 -0.31476 -0.18666 C -0.31615 -0.19055 -0.31771 -0.19305 -0.31858 -0.19277 C -0.31945 -0.19222 -0.3191 -0.18833 -0.31789 -0.18388 C -0.31754 -0.18222 -0.31667 -0.18083 -0.31615 -0.17972 C -0.31546 -0.17861 -0.31494 -0.17805 -0.31407 -0.17694 C -0.31198 -0.17416 -0.30973 -0.1725 -0.30903 -0.17361 C -0.30851 -0.17472 -0.30973 -0.17861 -0.31198 -0.18111 C -0.31285 -0.18222 -0.31389 -0.18333 -0.31476 -0.18388 C -0.31546 -0.18444 -0.3165 -0.185 -0.31754 -0.185 C -0.32032 -0.18666 -0.32275 -0.18611 -0.32275 -0.18444 C -0.32275 -0.18277 -0.32101 -0.18083 -0.31823 -0.18027 C -0.31702 -0.17972 -0.3158 -0.17916 -0.31494 -0.17972 C -0.31407 -0.17972 -0.31303 -0.17972 -0.31216 -0.18027 C -0.30938 -0.18083 -0.30695 -0.18277 -0.30747 -0.18444 C -0.30782 -0.18611 -0.31007 -0.18666 -0.31285 -0.185 C -0.31424 -0.18444 -0.31546 -0.18388 -0.31632 -0.18333 C -0.31702 -0.18277 -0.31771 -0.18166 -0.31841 -0.18111 C -0.32066 -0.17861 -0.32188 -0.17472 -0.32136 -0.17361 C -0.32084 -0.1725 -0.31841 -0.17416 -0.31632 -0.17694 C -0.31511 -0.17805 -0.31424 -0.17972 -0.31372 -0.18083 Z " pathEditMode="fixed" rAng="0" ptsTypes="fffffffffffffffffffffffffffff">
                                          <p:cBhvr>
                                            <p:cTn id="32" dur="1000" fill="hold"/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1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33" presetID="34" presetClass="path" presetSubtype="0" repeatCount="indefinite" accel="30000" grpId="0" nodeType="withEffect" p14:presetBounceEnd="10000">
                                      <p:stCondLst>
                                        <p:cond delay="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-0.56146 -0.32277 C -0.56146 -0.32333 -0.56129 -0.32333 -0.56112 -0.32333 C -0.56077 -0.32333 -0.56059 -0.32333 -0.56042 -0.32277 C -0.5599 -0.32055 -0.55955 -0.31611 -0.55955 -0.31111 C -0.55955 -0.31083 -0.55955 -0.31055 -0.55955 -0.31083 C -0.55955 -0.31055 -0.55955 -0.31083 -0.55955 -0.31055 C -0.55955 -0.30555 -0.5599 -0.30111 -0.56042 -0.29888 C -0.56059 -0.29861 -0.56077 -0.29805 -0.56112 -0.29805 C -0.56129 -0.29805 -0.56146 -0.29861 -0.56146 -0.29888 C -0.56164 -0.29944 -0.56164 -0.3 -0.56164 -0.30055 C -0.56164 -0.30111 -0.56164 -0.30166 -0.56146 -0.30222 C -0.56077 -0.30388 -0.55938 -0.30527 -0.55782 -0.30527 C -0.55782 -0.305 -0.55782 -0.30527 -0.55782 -0.305 C -0.55782 -0.30527 -0.55782 -0.305 -0.55782 -0.30527 C -0.55608 -0.30527 -0.55469 -0.30388 -0.554 -0.30222 C -0.554 -0.30166 -0.55365 -0.30111 -0.55365 -0.30055 C -0.55365 -0.3 -0.554 -0.29944 -0.554 -0.29888 C -0.55417 -0.29861 -0.55434 -0.29805 -0.55452 -0.29805 C -0.55469 -0.29805 -0.55487 -0.29861 -0.55504 -0.29888 C -0.55556 -0.30111 -0.55608 -0.30555 -0.55608 -0.31083 C -0.55608 -0.31055 -0.55608 -0.31083 -0.55608 -0.31055 C -0.55608 -0.31083 -0.55608 -0.31111 -0.55608 -0.31083 C -0.55608 -0.31611 -0.55556 -0.32055 -0.55504 -0.32277 C -0.55487 -0.32333 -0.55469 -0.32333 -0.55452 -0.32333 C -0.55434 -0.32333 -0.55417 -0.32333 -0.554 -0.32277 C -0.554 -0.3225 -0.55365 -0.32194 -0.55365 -0.32138 C -0.55365 -0.32055 -0.554 -0.32 -0.554 -0.31944 C -0.55469 -0.31777 -0.55608 -0.31666 -0.55782 -0.31666 C -0.55782 -0.31638 -0.55782 -0.31666 -0.55782 -0.31638 C -0.55782 -0.31666 -0.55782 -0.31638 -0.55782 -0.31611 C -0.55938 -0.31666 -0.56077 -0.31777 -0.56146 -0.31944 C -0.56164 -0.32 -0.56164 -0.32055 -0.56164 -0.32138 C -0.56164 -0.32194 -0.56164 -0.3225 -0.56146 -0.32277 Z " pathEditMode="relative" rAng="0" ptsTypes="fffffffffffffffffffffffffffffffff" p14:bounceEnd="10000">
                                          <p:cBhvr>
                                            <p:cTn id="34" dur="500" fill="hold"/>
                                            <p:tgtEl>
                                              <p:spTgt spid="121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4" y="1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35" presetID="29" presetClass="path" presetSubtype="0" repeatCount="indefinite" decel="50000" fill="hold" grpId="0" nodeType="withEffect">
                                      <p:stCondLst>
                                        <p:cond delay="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-0.66389 -0.35028 C -0.66354 -0.35111 -0.66302 -0.35222 -0.66267 -0.35389 C -0.66146 -0.35778 -0.66094 -0.36167 -0.66198 -0.36222 C -0.66285 -0.3625 -0.66458 -0.36 -0.6658 -0.35611 C -0.66649 -0.35389 -0.66684 -0.35222 -0.66684 -0.35055 C -0.66701 -0.34972 -0.66719 -0.34861 -0.66719 -0.34694 C -0.66719 -0.3425 -0.66632 -0.33722 -0.66545 -0.33722 C -0.66441 -0.33722 -0.66371 -0.3425 -0.66371 -0.34694 C -0.66371 -0.34917 -0.66371 -0.35055 -0.66406 -0.35222 C -0.66423 -0.35333 -0.66458 -0.35444 -0.66493 -0.35611 C -0.66632 -0.36 -0.66788 -0.3625 -0.66875 -0.36222 C -0.66962 -0.36167 -0.66927 -0.35778 -0.66805 -0.35333 C -0.66771 -0.35167 -0.66684 -0.35028 -0.66632 -0.34917 C -0.66562 -0.34805 -0.6651 -0.3475 -0.66423 -0.34639 C -0.66215 -0.34361 -0.65989 -0.34194 -0.6592 -0.34305 C -0.65868 -0.34417 -0.65989 -0.34805 -0.66215 -0.35055 C -0.66302 -0.35167 -0.66406 -0.35278 -0.66493 -0.35333 C -0.66562 -0.35389 -0.66666 -0.35444 -0.66771 -0.35444 C -0.67048 -0.35611 -0.67291 -0.35555 -0.67291 -0.35389 C -0.67291 -0.35222 -0.67118 -0.35028 -0.6684 -0.34972 C -0.66719 -0.34917 -0.66597 -0.34861 -0.6651 -0.34917 C -0.66423 -0.34917 -0.66319 -0.34917 -0.66232 -0.34972 C -0.65955 -0.35028 -0.65712 -0.35222 -0.65764 -0.35389 C -0.65798 -0.35555 -0.66024 -0.35611 -0.66302 -0.35444 C -0.66441 -0.35389 -0.66562 -0.35333 -0.66649 -0.35278 C -0.66719 -0.35222 -0.66788 -0.35111 -0.66857 -0.35055 C -0.67083 -0.34805 -0.67205 -0.34417 -0.67153 -0.34305 C -0.671 -0.34194 -0.66857 -0.34361 -0.66649 -0.34639 C -0.66528 -0.3475 -0.66441 -0.34917 -0.66389 -0.35028 Z " pathEditMode="fixed" rAng="0" ptsTypes="fffffffffffffffffffffffffffff">
                                          <p:cBhvr>
                                            <p:cTn id="36" dur="1000" fill="hold"/>
                                            <p:tgtEl>
                                              <p:spTgt spid="122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1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37" presetID="29" presetClass="path" presetSubtype="0" repeatCount="indefinite" accel="50000" decel="50000" autoRev="1" fill="hold" grpId="0" nodeType="withEffect">
                                      <p:stCondLst>
                                        <p:cond delay="50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-0.48368 -0.44 C -0.48333 -0.44084 -0.48281 -0.44195 -0.48247 -0.44361 C -0.48125 -0.4475 -0.48073 -0.45139 -0.48177 -0.45195 C -0.48264 -0.45222 -0.48438 -0.44972 -0.48559 -0.44584 C -0.48629 -0.44361 -0.48663 -0.44195 -0.48663 -0.44028 C -0.48681 -0.43945 -0.48698 -0.43834 -0.48698 -0.43667 C -0.48698 -0.43222 -0.48611 -0.42695 -0.48524 -0.42695 C -0.4842 -0.42695 -0.48351 -0.43222 -0.48351 -0.43667 C -0.48351 -0.43889 -0.48351 -0.44028 -0.48386 -0.44195 C -0.48403 -0.44306 -0.48438 -0.44417 -0.48472 -0.44584 C -0.48611 -0.44972 -0.48767 -0.45222 -0.48854 -0.45195 C -0.48941 -0.45139 -0.48906 -0.4475 -0.48785 -0.44306 C -0.4875 -0.44139 -0.48663 -0.44 -0.48611 -0.43889 C -0.48542 -0.43778 -0.4849 -0.43722 -0.48403 -0.43611 C -0.48195 -0.43334 -0.47969 -0.43167 -0.47899 -0.43278 C -0.47847 -0.43389 -0.47969 -0.43778 -0.48195 -0.44028 C -0.48281 -0.44139 -0.48386 -0.4425 -0.48472 -0.44306 C -0.48542 -0.44361 -0.48646 -0.44417 -0.4875 -0.44417 C -0.49028 -0.44584 -0.49271 -0.44528 -0.49271 -0.44361 C -0.49271 -0.44195 -0.49097 -0.44 -0.4882 -0.43945 C -0.48698 -0.43889 -0.48577 -0.43834 -0.4849 -0.43889 C -0.48403 -0.43889 -0.48299 -0.43889 -0.48212 -0.43945 C -0.47934 -0.44 -0.47691 -0.44195 -0.47743 -0.44361 C -0.47778 -0.44528 -0.48004 -0.44584 -0.48281 -0.44417 C -0.4842 -0.44361 -0.48542 -0.44306 -0.48629 -0.4425 C -0.48698 -0.44195 -0.48767 -0.44084 -0.48837 -0.44028 C -0.49063 -0.43778 -0.49184 -0.43389 -0.49132 -0.43278 C -0.4908 -0.43167 -0.48837 -0.43334 -0.48629 -0.43611 C -0.48507 -0.43722 -0.4842 -0.43889 -0.48368 -0.44 Z " pathEditMode="fixed" rAng="0" ptsTypes="fffffffffffffffffffffffffffff">
                                          <p:cBhvr>
                                            <p:cTn id="38" dur="1000" fill="hold"/>
                                            <p:tgtEl>
                                              <p:spTgt spid="12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1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39" presetID="40" presetClass="path" presetSubtype="0" repeatCount="indefinite" accel="50000" decel="50000" grpId="0" nodeType="withEffect">
                                      <p:stCondLst>
                                        <p:cond delay="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-0.61267 -0.49389 C -0.61267 -0.5 -0.61232 -0.50555 -0.6118 -0.50555 C -0.61128 -0.50555 -0.61111 -0.5 -0.61094 -0.49389 C -0.61059 -0.48722 -0.61041 -0.48028 -0.60989 -0.48028 C -0.6092 -0.48028 -0.60903 -0.48722 -0.60885 -0.49389 C -0.60868 -0.5 -0.6085 -0.50555 -0.60781 -0.50555 C -0.60746 -0.50555 -0.60712 -0.5 -0.60694 -0.49389 C -0.60677 -0.48722 -0.60642 -0.48028 -0.6059 -0.48028 C -0.60538 -0.48028 -0.60486 -0.49389 -0.60486 -0.49361 C -0.60469 -0.5 -0.60451 -0.50555 -0.60399 -0.50555 C -0.6033 -0.50555 -0.6033 -0.5 -0.60295 -0.49389 C -0.60278 -0.48722 -0.6026 -0.48028 -0.60191 -0.48028 C -0.60139 -0.48028 -0.60121 -0.48722 -0.60104 -0.49389 C -0.60087 -0.5 -0.60052 -0.50555 -0.6 -0.50555 C -0.59948 -0.50555 -0.5993 -0.5 -0.59913 -0.49389 C -0.59878 -0.48722 -0.59861 -0.48028 -0.59809 -0.48028 C -0.59739 -0.48028 -0.59739 -0.48722 -0.59687 -0.49389 " pathEditMode="relative" rAng="0" ptsTypes="fffffffffffffffff">
                                          <p:cBhvr>
                                            <p:cTn id="40" dur="500" fill="hold"/>
                                            <p:tgtEl>
                                              <p:spTgt spid="12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8" y="1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41" presetID="29" presetClass="path" presetSubtype="0" repeatCount="indefinite" accel="12000" decel="40000" autoRev="1" fill="hold" grpId="0" nodeType="withEffect">
                                      <p:stCondLst>
                                        <p:cond delay="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-0.43716 -0.27028 C -0.43698 -0.27111 -0.43681 -0.27222 -0.43664 -0.27389 C -0.43594 -0.27778 -0.43577 -0.28167 -0.43629 -0.28222 C -0.43664 -0.2825 -0.43751 -0.28 -0.4382 -0.27611 C -0.43855 -0.27389 -0.43872 -0.27222 -0.43872 -0.27055 C -0.43872 -0.26972 -0.43889 -0.26861 -0.43889 -0.26694 C -0.43889 -0.2625 -0.43837 -0.25722 -0.43803 -0.25722 C -0.43751 -0.25722 -0.43716 -0.2625 -0.43716 -0.26694 C -0.43716 -0.26917 -0.43716 -0.27055 -0.43733 -0.27222 C -0.43733 -0.27333 -0.43751 -0.27444 -0.43768 -0.27611 C -0.43837 -0.28 -0.43924 -0.2825 -0.43959 -0.28222 C -0.44011 -0.28167 -0.43994 -0.27778 -0.43924 -0.27333 C -0.43907 -0.27167 -0.43872 -0.27028 -0.43837 -0.26917 C -0.43803 -0.26805 -0.43785 -0.2675 -0.43733 -0.26639 C -0.43629 -0.26361 -0.43525 -0.26194 -0.4349 -0.26305 C -0.43455 -0.26417 -0.43525 -0.26805 -0.43629 -0.27055 C -0.43681 -0.27167 -0.43733 -0.27278 -0.43768 -0.27333 C -0.43803 -0.27389 -0.43855 -0.27444 -0.43907 -0.27444 C -0.44046 -0.27611 -0.44167 -0.27555 -0.44167 -0.27389 C -0.44167 -0.27222 -0.4408 -0.27028 -0.43942 -0.26972 C -0.43889 -0.26917 -0.4382 -0.26861 -0.43785 -0.26917 C -0.43733 -0.26917 -0.43681 -0.26917 -0.43646 -0.26972 C -0.43507 -0.27028 -0.43369 -0.27222 -0.43403 -0.27389 C -0.43421 -0.27555 -0.43542 -0.27611 -0.43681 -0.27444 C -0.43751 -0.27389 -0.43803 -0.27333 -0.43855 -0.27278 C -0.43889 -0.27222 -0.43924 -0.27111 -0.43959 -0.27055 C -0.44063 -0.26805 -0.44132 -0.26417 -0.44098 -0.26305 C -0.4408 -0.26194 -0.43959 -0.26361 -0.43855 -0.26639 C -0.43785 -0.2675 -0.43751 -0.26917 -0.43716 -0.27028 Z " pathEditMode="fixed" rAng="0" ptsTypes="fffffffffffffffffffffffffffff">
                                          <p:cBhvr>
                                            <p:cTn id="42" dur="500" fill="hold"/>
                                            <p:tgtEl>
                                              <p:spTgt spid="126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1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43" presetID="47" presetClass="path" presetSubtype="0" repeatCount="indefinite" accel="50000" decel="50000" fill="hold" grpId="1" nodeType="withEffect">
                                      <p:stCondLst>
                                        <p:cond delay="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-0.32656 0.41833 C -0.32656 0.43278 -0.32622 0.44333 -0.3257 0.44333 C -0.32535 0.44333 -0.32483 0.43278 -0.32483 0.41833 C -0.32448 0.43278 -0.32413 0.44333 -0.32379 0.44333 C -0.32327 0.44333 -0.32292 0.43278 -0.32274 0.41833 C -0.32274 0.43278 -0.32222 0.44333 -0.3217 0.44333 C -0.32136 0.44333 -0.32101 0.43278 -0.32083 0.41833 C -0.32066 0.43278 -0.32031 0.44333 -0.31979 0.44333 C -0.31945 0.44333 -0.31892 0.43278 -0.31875 0.41833 C -0.31875 0.43278 -0.31823 0.44333 -0.31788 0.44333 C -0.31754 0.44333 -0.31702 0.43278 -0.31684 0.41833 C -0.31667 0.43278 -0.31632 0.44333 -0.3158 0.44333 C -0.31545 0.44333 -0.31511 0.43278 -0.31493 0.41833 C -0.31476 0.43278 -0.31441 0.44333 -0.31389 0.44333 C -0.31337 0.44333 -0.31302 0.43278 -0.31302 0.41833 C -0.31267 0.43278 -0.31233 0.44333 -0.31198 0.44333 C -0.31146 0.44333 -0.31111 0.43278 -0.31077 0.41833 " pathEditMode="relative" rAng="0" ptsTypes="fffffffffffffffff">
                                          <p:cBhvr>
                                            <p:cTn id="44" dur="500" fill="hold"/>
                                            <p:tgtEl>
                                              <p:spTgt spid="10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8" y="13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1" grpId="0" animBg="1"/>
          <p:bldP spid="103" grpId="0" animBg="1"/>
          <p:bldP spid="105" grpId="0" animBg="1"/>
          <p:bldP spid="105" grpId="1" animBg="1"/>
          <p:bldP spid="106" grpId="0" animBg="1"/>
          <p:bldP spid="107" grpId="0" animBg="1"/>
          <p:bldP spid="108" grpId="0" animBg="1"/>
          <p:bldP spid="109" grpId="0" animBg="1"/>
          <p:bldP spid="110" grpId="0" animBg="1"/>
          <p:bldP spid="111" grpId="0" animBg="1"/>
          <p:bldP spid="112" grpId="0" animBg="1"/>
          <p:bldP spid="113" grpId="0" animBg="1"/>
          <p:bldP spid="114" grpId="0" animBg="1"/>
          <p:bldP spid="117" grpId="0" animBg="1"/>
          <p:bldP spid="118" grpId="0" animBg="1"/>
          <p:bldP spid="121" grpId="0" animBg="1"/>
          <p:bldP spid="122" grpId="0" animBg="1"/>
          <p:bldP spid="123" grpId="0" animBg="1"/>
          <p:bldP spid="125" grpId="0" animBg="1"/>
          <p:bldP spid="126" grpId="0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33" presetClass="path" presetSubtype="0" repeatCount="indefinite" accel="50000" decel="50000" autoRev="1" grpId="0" nodeType="clickEffect">
                                      <p:stCondLst>
                                        <p:cond delay="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-0.48264 0.20611 C -0.48177 0.20833 -0.48038 0.21083 -0.47916 0.21195 C -0.47743 0.21333 -0.47587 0.21417 -0.47552 0.21333 C -0.47517 0.2125 -0.47639 0.21056 -0.47812 0.20889 C -0.47916 0.20806 -0.48125 0.20722 -0.48316 0.20722 C -0.48489 0.20722 -0.48715 0.20806 -0.48819 0.20889 C -0.48993 0.21056 -0.49097 0.2125 -0.4908 0.21333 C -0.49045 0.21417 -0.48871 0.21333 -0.48715 0.21195 C -0.48594 0.21083 -0.48455 0.20833 -0.48368 0.20611 C -0.48264 0.20361 -0.48212 0.20056 -0.48212 0.19833 C -0.48212 0.19528 -0.48246 0.19306 -0.48316 0.19306 C -0.48368 0.19306 -0.4842 0.19528 -0.4842 0.19833 C -0.4842 0.20056 -0.4835 0.20361 -0.48264 0.20611 Z " pathEditMode="relative" rAng="0" ptsTypes="fffffffffffff">
                                          <p:cBhvr>
                                            <p:cTn id="6" dur="5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1" y="-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" presetID="29" presetClass="path" presetSubtype="0" repeatCount="indefinite" accel="50000" decel="50000" autoRev="1" fill="hold" grpId="0" nodeType="withEffect">
                                      <p:stCondLst>
                                        <p:cond delay="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-0.52934 0.21833 C -0.529 0.21722 -0.52848 0.21611 -0.5283 0.21472 C -0.52691 0.21111 -0.52657 0.2075 -0.52761 0.20695 C -0.5283 0.20667 -0.53004 0.20889 -0.53125 0.2125 C -0.53177 0.21472 -0.53212 0.21611 -0.53212 0.21778 C -0.53229 0.21889 -0.53247 0.22 -0.53247 0.22139 C -0.53247 0.22556 -0.5316 0.23056 -0.53091 0.23056 C -0.52986 0.23056 -0.52917 0.22556 -0.52917 0.22139 C -0.52917 0.21945 -0.52917 0.21778 -0.52952 0.21611 C -0.52969 0.21528 -0.53004 0.21417 -0.53038 0.2125 C -0.5316 0.20889 -0.53316 0.20667 -0.53403 0.20695 C -0.53473 0.2075 -0.53455 0.21111 -0.53334 0.21528 C -0.53299 0.21667 -0.53212 0.21833 -0.5316 0.21945 C -0.53091 0.22056 -0.53056 0.22083 -0.52969 0.22195 C -0.52761 0.22472 -0.52552 0.22611 -0.525 0.225 C -0.52431 0.22417 -0.52552 0.22056 -0.52761 0.21778 C -0.52848 0.21667 -0.52952 0.21583 -0.53038 0.21528 C -0.53091 0.21472 -0.53195 0.21417 -0.53299 0.21417 C -0.53559 0.2125 -0.53785 0.21306 -0.53785 0.21472 C -0.53785 0.21611 -0.53629 0.21833 -0.53368 0.21889 C -0.53247 0.21945 -0.53125 0.22 -0.53056 0.21945 C -0.52969 0.21945 -0.52865 0.21945 -0.52795 0.21889 C -0.52535 0.21833 -0.52292 0.21611 -0.52344 0.21472 C -0.52379 0.21306 -0.52587 0.2125 -0.52848 0.21417 C -0.52986 0.21472 -0.53091 0.21528 -0.53177 0.21583 C -0.53247 0.21611 -0.53316 0.21722 -0.53386 0.21778 C -0.53594 0.22056 -0.53716 0.22417 -0.53663 0.225 C -0.53611 0.22611 -0.53386 0.22472 -0.53177 0.22195 C -0.53056 0.22083 -0.52986 0.21945 -0.52934 0.21833 Z " pathEditMode="fixed" rAng="0" ptsTypes="fffffffffffffffffffffffffffff">
                                          <p:cBhvr>
                                            <p:cTn id="8" dur="10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1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9" presetID="29" presetClass="path" presetSubtype="0" repeatCount="indefinite" decel="50000" fill="hold" grpId="0" nodeType="withEffect">
                                      <p:stCondLst>
                                        <p:cond delay="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-0.40417 0.17861 C -0.40382 0.17778 -0.4033 0.17666 -0.40295 0.175 C -0.40174 0.17111 -0.40122 0.16722 -0.40226 0.16666 C -0.40313 0.16639 -0.40486 0.16889 -0.40608 0.17278 C -0.40677 0.175 -0.40712 0.17666 -0.40712 0.17833 C -0.40729 0.17916 -0.40747 0.18028 -0.40747 0.18194 C -0.40747 0.18639 -0.4066 0.19166 -0.40573 0.19166 C -0.40469 0.19166 -0.40399 0.18639 -0.40399 0.18194 C -0.40399 0.17972 -0.40399 0.17833 -0.40434 0.17666 C -0.40452 0.17555 -0.40486 0.17444 -0.40521 0.17278 C -0.4066 0.16889 -0.40816 0.16639 -0.40903 0.16666 C -0.4099 0.16722 -0.40955 0.17111 -0.40833 0.17555 C -0.40799 0.17722 -0.40712 0.17861 -0.4066 0.17972 C -0.4059 0.18083 -0.40538 0.18139 -0.40452 0.1825 C -0.40243 0.18528 -0.40017 0.18694 -0.39948 0.18583 C -0.39896 0.18472 -0.40017 0.18083 -0.40243 0.17833 C -0.4033 0.17722 -0.40434 0.17611 -0.40521 0.17555 C -0.4059 0.175 -0.40695 0.17444 -0.40799 0.17444 C -0.41077 0.17278 -0.4132 0.17333 -0.4132 0.175 C -0.4132 0.17666 -0.41146 0.17861 -0.40868 0.17916 C -0.40747 0.17972 -0.40625 0.18028 -0.40538 0.17972 C -0.40452 0.17972 -0.40347 0.17972 -0.40261 0.17916 C -0.39983 0.17861 -0.3974 0.17666 -0.39792 0.175 C -0.39827 0.17333 -0.40052 0.17278 -0.4033 0.17444 C -0.40469 0.175 -0.4059 0.17555 -0.40677 0.17611 C -0.40747 0.17666 -0.40816 0.17778 -0.40886 0.17833 C -0.41111 0.18083 -0.41233 0.18472 -0.41181 0.18583 C -0.41129 0.18694 -0.40886 0.18528 -0.40677 0.1825 C -0.40556 0.18139 -0.40469 0.17972 -0.40417 0.17861 Z " pathEditMode="fixed" rAng="0" ptsTypes="fffffffffffffffffffffffffffff">
                                          <p:cBhvr>
                                            <p:cTn id="10" dur="500" fill="hold"/>
                                            <p:tgtEl>
                                              <p:spTgt spid="10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1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11" presetID="60" presetClass="path" presetSubtype="0" repeatCount="indefinite" accel="50000" decel="50000" autoRev="1" grpId="0" nodeType="withEffect">
                                      <p:stCondLst>
                                        <p:cond delay="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-0.34323 0.15 C -0.34323 0.15445 -0.34306 0.16112 -0.34219 0.16084 C -0.34115 0.16084 -0.34098 0.13973 -0.33959 0.13973 C -0.33837 0.13973 -0.33907 0.15806 -0.33785 0.15806 C -0.33664 0.15806 -0.33733 0.14445 -0.33594 0.14445 C -0.33473 0.14445 -0.33542 0.15362 -0.33438 0.15362 C -0.33334 0.15362 -0.33386 0.14667 -0.33299 0.14667 C -0.3323 0.14667 -0.3323 0.14862 -0.33212 0.15 " pathEditMode="relative" rAng="0" ptsTypes="ffffffff">
                                          <p:cBhvr>
                                            <p:cTn id="12" dur="500" fill="hold"/>
                                            <p:tgtEl>
                                              <p:spTgt spid="106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6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13" presetID="29" presetClass="path" presetSubtype="0" repeatCount="indefinite" decel="50000" fill="hold" grpId="0" nodeType="withEffect">
                                      <p:stCondLst>
                                        <p:cond delay="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-0.35087 0.26389 C -0.35052 0.26306 -0.35 0.26195 -0.34965 0.26028 C -0.34844 0.25639 -0.34791 0.2525 -0.34896 0.25195 C -0.34982 0.25167 -0.35156 0.25417 -0.35278 0.25806 C -0.35347 0.26028 -0.35382 0.26195 -0.35382 0.26361 C -0.35399 0.26445 -0.35416 0.26556 -0.35416 0.26722 C -0.35416 0.27167 -0.3533 0.27695 -0.35243 0.27695 C -0.35139 0.27695 -0.35069 0.27167 -0.35069 0.26722 C -0.35069 0.265 -0.35069 0.26361 -0.35104 0.26195 C -0.35121 0.26083 -0.35156 0.25972 -0.35191 0.25806 C -0.3533 0.25417 -0.35486 0.25167 -0.35573 0.25195 C -0.3566 0.2525 -0.35625 0.25639 -0.35503 0.26083 C -0.35469 0.2625 -0.35382 0.26389 -0.3533 0.265 C -0.3526 0.26611 -0.35208 0.26667 -0.35121 0.26778 C -0.34913 0.27056 -0.34687 0.27222 -0.34618 0.27111 C -0.34566 0.27 -0.34687 0.26611 -0.34913 0.26361 C -0.35 0.2625 -0.35104 0.26139 -0.35191 0.26083 C -0.3526 0.26028 -0.35364 0.25972 -0.35469 0.25972 C -0.35746 0.25806 -0.35989 0.25861 -0.35989 0.26028 C -0.35989 0.26195 -0.35816 0.26389 -0.35538 0.26445 C -0.35416 0.265 -0.35295 0.26556 -0.35208 0.265 C -0.35121 0.265 -0.35017 0.265 -0.3493 0.26445 C -0.34653 0.26389 -0.3441 0.26195 -0.34462 0.26028 C -0.34496 0.25861 -0.34722 0.25806 -0.35 0.25972 C -0.35139 0.26028 -0.3526 0.26083 -0.35347 0.26139 C -0.35416 0.26195 -0.35486 0.26306 -0.35555 0.26361 C -0.35781 0.26611 -0.35903 0.27 -0.3585 0.27111 C -0.35798 0.27222 -0.35555 0.27056 -0.35347 0.26778 C -0.35225 0.26667 -0.35139 0.265 -0.35087 0.26389 Z " pathEditMode="fixed" rAng="0" ptsTypes="fffffffffffffffffffffffffffff">
                                          <p:cBhvr>
                                            <p:cTn id="14" dur="1000" fill="hold"/>
                                            <p:tgtEl>
                                              <p:spTgt spid="107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1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15" presetID="29" presetClass="path" presetSubtype="0" repeatCount="indefinite" accel="50000" decel="50000" autoRev="1" fill="hold" grpId="0" nodeType="withEffect">
                                      <p:stCondLst>
                                        <p:cond delay="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-0.45417 0.09861 C -0.45382 0.09778 -0.4533 0.09666 -0.45295 0.095 C -0.45174 0.09111 -0.45122 0.08722 -0.45226 0.08666 C -0.45313 0.08639 -0.45486 0.08889 -0.45608 0.09278 C -0.45677 0.095 -0.45712 0.09666 -0.45712 0.09833 C -0.45729 0.09916 -0.45747 0.10028 -0.45747 0.10194 C -0.45747 0.10639 -0.4566 0.11166 -0.45573 0.11166 C -0.45469 0.11166 -0.45399 0.10639 -0.45399 0.10194 C -0.45399 0.09972 -0.45399 0.09833 -0.45434 0.09666 C -0.45452 0.09555 -0.45486 0.09444 -0.45521 0.09278 C -0.4566 0.08889 -0.45816 0.08639 -0.45903 0.08666 C -0.4599 0.08722 -0.45955 0.09111 -0.45833 0.09555 C -0.45799 0.09722 -0.45712 0.09861 -0.4566 0.09972 C -0.4559 0.10083 -0.45538 0.10139 -0.45452 0.1025 C -0.45243 0.10528 -0.45017 0.10694 -0.44948 0.10583 C -0.44896 0.10472 -0.45017 0.10083 -0.45243 0.09833 C -0.4533 0.09722 -0.45434 0.09611 -0.45521 0.09555 C -0.4559 0.095 -0.45695 0.09444 -0.45799 0.09444 C -0.46077 0.09278 -0.4632 0.09333 -0.4632 0.095 C -0.4632 0.09666 -0.46146 0.09861 -0.45868 0.09916 C -0.45747 0.09972 -0.45625 0.10028 -0.45538 0.09972 C -0.45452 0.09972 -0.45347 0.09972 -0.45261 0.09916 C -0.44983 0.09861 -0.4474 0.09666 -0.44792 0.095 C -0.44827 0.09333 -0.45052 0.09278 -0.4533 0.09444 C -0.45469 0.095 -0.4559 0.09555 -0.45677 0.09611 C -0.45747 0.09666 -0.45816 0.09778 -0.45886 0.09833 C -0.46111 0.10083 -0.46233 0.10472 -0.46181 0.10583 C -0.46129 0.10694 -0.45886 0.10528 -0.45677 0.1025 C -0.45556 0.10139 -0.45469 0.09972 -0.45417 0.09861 Z " pathEditMode="fixed" rAng="0" ptsTypes="fffffffffffffffffffffffffffff">
                                          <p:cBhvr>
                                            <p:cTn id="16" dur="500" fill="hold"/>
                                            <p:tgtEl>
                                              <p:spTgt spid="108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1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17" presetID="29" presetClass="path" presetSubtype="0" repeatCount="indefinite" autoRev="1" fill="hold" grpId="0" nodeType="withEffect">
                                      <p:stCondLst>
                                        <p:cond delay="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-0.47865 0.32389 C -0.4783 0.32306 -0.47778 0.32195 -0.47744 0.32028 C -0.47622 0.31639 -0.4757 0.3125 -0.47674 0.31195 C -0.47761 0.31167 -0.47934 0.31417 -0.48056 0.31806 C -0.48125 0.32028 -0.4816 0.32195 -0.4816 0.32362 C -0.48178 0.32445 -0.48195 0.32556 -0.48195 0.32723 C -0.48195 0.33167 -0.48108 0.33695 -0.48021 0.33695 C -0.47917 0.33695 -0.47848 0.33167 -0.47848 0.32723 C -0.47848 0.325 -0.47848 0.32362 -0.47882 0.32195 C -0.479 0.32084 -0.47934 0.31973 -0.47969 0.31806 C -0.48108 0.31417 -0.48264 0.31167 -0.48351 0.31195 C -0.48438 0.3125 -0.48403 0.31639 -0.48282 0.32084 C -0.48247 0.3225 -0.4816 0.32389 -0.48108 0.325 C -0.48039 0.32612 -0.47987 0.32667 -0.479 0.32778 C -0.47691 0.33056 -0.47466 0.33223 -0.47396 0.33112 C -0.47344 0.33 -0.47466 0.32612 -0.47691 0.32362 C -0.47778 0.3225 -0.47882 0.32139 -0.47969 0.32084 C -0.48039 0.32028 -0.48143 0.31973 -0.48247 0.31973 C -0.48525 0.31806 -0.48768 0.31862 -0.48768 0.32028 C -0.48768 0.32195 -0.48594 0.32389 -0.48316 0.32445 C -0.48195 0.325 -0.48073 0.32556 -0.47987 0.325 C -0.479 0.325 -0.47796 0.325 -0.47709 0.32445 C -0.47431 0.32389 -0.47188 0.32195 -0.4724 0.32028 C -0.47275 0.31862 -0.475 0.31806 -0.47778 0.31973 C -0.47917 0.32028 -0.48039 0.32084 -0.48125 0.32139 C -0.48195 0.32195 -0.48264 0.32306 -0.48334 0.32362 C -0.48559 0.32612 -0.48681 0.33 -0.48629 0.33112 C -0.48577 0.33223 -0.48334 0.33056 -0.48125 0.32778 C -0.48004 0.32667 -0.47917 0.325 -0.47865 0.32389 Z " pathEditMode="fixed" rAng="0" ptsTypes="fffffffffffffffffffffffffffff">
                                          <p:cBhvr>
                                            <p:cTn id="18" dur="500" fill="hold"/>
                                            <p:tgtEl>
                                              <p:spTgt spid="109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1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19" presetID="34" presetClass="path" presetSubtype="0" repeatCount="indefinite" accel="50000" decel="50000" grpId="0" nodeType="withEffect">
                                      <p:stCondLst>
                                        <p:cond delay="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-0.59861 0.28556 C -0.59844 0.285 -0.59809 0.285 -0.59774 0.285 C -0.59722 0.285 -0.59687 0.28528 -0.59653 0.28556 C -0.59548 0.28778 -0.59479 0.29222 -0.59479 0.2975 C -0.59479 0.29778 -0.59479 0.2975 -0.59479 0.29778 C -0.59479 0.2975 -0.59479 0.29778 -0.59479 0.2975 C -0.59479 0.30278 -0.59548 0.3075 -0.59653 0.30945 C -0.59687 0.30972 -0.59722 0.31028 -0.59774 0.31028 C -0.59809 0.31028 -0.59844 0.31 -0.59861 0.30945 C -0.59896 0.30917 -0.59896 0.30861 -0.59896 0.30806 C -0.59896 0.30722 -0.59896 0.30667 -0.59861 0.30639 C -0.59722 0.30445 -0.59444 0.30306 -0.59132 0.30306 C -0.59132 0.30333 -0.59114 0.30306 -0.59114 0.30333 C -0.59114 0.30306 -0.59114 0.30333 -0.59114 0.30306 C -0.58785 0.30306 -0.58507 0.30445 -0.58368 0.30639 C -0.5835 0.30667 -0.58316 0.30722 -0.58316 0.30806 C -0.58316 0.30861 -0.5835 0.30917 -0.58368 0.30945 C -0.58403 0.31 -0.58437 0.31028 -0.58472 0.31028 C -0.58507 0.31028 -0.58541 0.30972 -0.58576 0.30945 C -0.5868 0.3075 -0.58767 0.30278 -0.58767 0.2975 C -0.58767 0.29778 -0.58767 0.2975 -0.58767 0.29778 C -0.58767 0.2975 -0.58767 0.29778 -0.58767 0.2975 C -0.58767 0.29222 -0.5868 0.28778 -0.58576 0.28556 C -0.58541 0.28528 -0.58507 0.285 -0.58472 0.285 C -0.58437 0.285 -0.58403 0.285 -0.58368 0.28556 C -0.5835 0.28583 -0.58316 0.28639 -0.58316 0.28695 C -0.58316 0.28778 -0.5835 0.28833 -0.58368 0.28889 C -0.58507 0.29056 -0.58785 0.29195 -0.59114 0.29195 C -0.59114 0.29222 -0.59114 0.29195 -0.59114 0.29222 C -0.59114 0.29195 -0.59132 0.29195 -0.59132 0.29222 C -0.59444 0.29195 -0.59722 0.29056 -0.59861 0.28889 C -0.59896 0.28833 -0.59896 0.28778 -0.59896 0.28695 C -0.59896 0.28639 -0.59896 0.28583 -0.59861 0.28556 Z " pathEditMode="relative" rAng="0" ptsTypes="fffffffffffffffffffffffffffffffff">
                                          <p:cBhvr>
                                            <p:cTn id="20" dur="500" fill="hold"/>
                                            <p:tgtEl>
                                              <p:spTgt spid="110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7" y="1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21" presetID="29" presetClass="path" presetSubtype="0" repeatCount="indefinite" decel="50000" fill="hold" grpId="0" nodeType="withEffect">
                                      <p:stCondLst>
                                        <p:cond delay="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-0.29149 0.195 C -0.29115 0.19416 -0.29063 0.19305 -0.29028 0.19139 C -0.28906 0.1875 -0.28854 0.18361 -0.28958 0.18305 C -0.29045 0.18278 -0.29219 0.18528 -0.2934 0.18916 C -0.2941 0.19139 -0.29445 0.19305 -0.29445 0.19472 C -0.29462 0.19555 -0.29479 0.19666 -0.29479 0.19833 C -0.29479 0.20278 -0.29392 0.20805 -0.29306 0.20805 C -0.29202 0.20805 -0.29132 0.20278 -0.29132 0.19833 C -0.29132 0.19611 -0.29132 0.19472 -0.29167 0.19305 C -0.29184 0.19194 -0.29219 0.19083 -0.29254 0.18916 C -0.29392 0.18528 -0.29549 0.18278 -0.29636 0.18305 C -0.29722 0.18361 -0.29688 0.1875 -0.29566 0.19194 C -0.29531 0.19361 -0.29445 0.195 -0.29392 0.19611 C -0.29323 0.19722 -0.29271 0.19778 -0.29184 0.19889 C -0.28976 0.20166 -0.2875 0.20333 -0.28681 0.20222 C -0.28629 0.20111 -0.2875 0.19722 -0.28976 0.19472 C -0.29063 0.19361 -0.29167 0.1925 -0.29254 0.19194 C -0.29323 0.19139 -0.29427 0.19083 -0.29531 0.19083 C -0.29809 0.18916 -0.30052 0.18972 -0.30052 0.19139 C -0.30052 0.19305 -0.29879 0.195 -0.29601 0.19555 C -0.29479 0.19611 -0.29358 0.19666 -0.29271 0.19611 C -0.29184 0.19611 -0.2908 0.19611 -0.28993 0.19555 C -0.28715 0.195 -0.28472 0.19305 -0.28524 0.19139 C -0.28559 0.18972 -0.28785 0.18916 -0.29063 0.19083 C -0.29202 0.19139 -0.29323 0.19194 -0.2941 0.1925 C -0.29479 0.19305 -0.29549 0.19416 -0.29618 0.19472 C -0.29844 0.19722 -0.29965 0.20111 -0.29913 0.20222 C -0.29861 0.20333 -0.29618 0.20166 -0.2941 0.19889 C -0.29288 0.19778 -0.29202 0.19611 -0.29149 0.195 Z " pathEditMode="fixed" rAng="0" ptsTypes="fffffffffffffffffffffffffffff">
                                          <p:cBhvr>
                                            <p:cTn id="22" dur="500" fill="hold"/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1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23" presetID="29" presetClass="path" presetSubtype="0" repeatCount="indefinite" decel="50000" fill="hold" grpId="0" nodeType="withEffect">
                                      <p:stCondLst>
                                        <p:cond delay="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-0.21372 0.10528 C -0.21337 0.10445 -0.21285 0.10334 -0.2125 0.10167 C -0.21129 0.09778 -0.21077 0.09389 -0.21181 0.09334 C -0.21268 0.09306 -0.21441 0.09556 -0.21563 0.09945 C -0.21632 0.10167 -0.21667 0.10334 -0.21667 0.105 C -0.21684 0.10584 -0.21702 0.10695 -0.21702 0.10862 C -0.21702 0.11306 -0.21615 0.11834 -0.21528 0.11834 C -0.21424 0.11834 -0.21355 0.11306 -0.21355 0.10862 C -0.21355 0.10639 -0.21355 0.105 -0.21389 0.10334 C -0.21407 0.10223 -0.21441 0.10112 -0.21476 0.09945 C -0.21615 0.09556 -0.21771 0.09306 -0.21858 0.09334 C -0.21945 0.09389 -0.2191 0.09778 -0.21789 0.10223 C -0.21754 0.10389 -0.21667 0.10528 -0.21615 0.10639 C -0.21546 0.1075 -0.21494 0.10806 -0.21407 0.10917 C -0.21198 0.11195 -0.20973 0.11362 -0.20903 0.1125 C -0.20851 0.11139 -0.20973 0.1075 -0.21198 0.105 C -0.21285 0.10389 -0.21389 0.10278 -0.21476 0.10223 C -0.21546 0.10167 -0.2165 0.10112 -0.21754 0.10112 C -0.22032 0.09945 -0.22275 0.1 -0.22275 0.10167 C -0.22275 0.10334 -0.22101 0.10528 -0.21823 0.10584 C -0.21702 0.10639 -0.2158 0.10695 -0.21494 0.10639 C -0.21407 0.10639 -0.21303 0.10639 -0.21216 0.10584 C -0.20938 0.10528 -0.20695 0.10334 -0.20747 0.10167 C -0.20782 0.1 -0.21007 0.09945 -0.21285 0.10112 C -0.21424 0.10167 -0.21546 0.10223 -0.21632 0.10278 C -0.21702 0.10334 -0.21771 0.10445 -0.21841 0.105 C -0.22066 0.1075 -0.22188 0.11139 -0.22136 0.1125 C -0.22084 0.11362 -0.21841 0.11195 -0.21632 0.10917 C -0.21511 0.10806 -0.21424 0.10639 -0.21372 0.10528 Z " pathEditMode="fixed" rAng="0" ptsTypes="fffffffffffffffffffffffffffff">
                                          <p:cBhvr>
                                            <p:cTn id="24" dur="1000" fill="hold"/>
                                            <p:tgtEl>
                                              <p:spTgt spid="112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1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25" presetID="32" presetClass="path" presetSubtype="0" repeatCount="indefinite" accel="50000" decel="50000" grpId="0" nodeType="withEffect">
                                      <p:stCondLst>
                                        <p:cond delay="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-0.32656 0.02778 C -0.33385 0.01611 -0.31805 0.01611 -0.32587 0.02778 C -0.31805 0.01611 -0.31805 0.04139 -0.32587 0.02889 C -0.31805 0.04139 -0.33385 0.04139 -0.32656 0.02889 C -0.33385 0.04139 -0.33385 0.01611 -0.32656 0.02778 Z " pathEditMode="relative" rAng="0" ptsTypes="fffff">
                                          <p:cBhvr>
                                            <p:cTn id="26" dur="500" fill="hold"/>
                                            <p:tgtEl>
                                              <p:spTgt spid="11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1" y="1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27" presetID="26" presetClass="path" presetSubtype="0" repeatCount="indefinite" accel="30000" autoRev="1" grpId="0" nodeType="withEffect">
                                      <p:stCondLst>
                                        <p:cond delay="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-0.24809 -0.19361 C -0.24809 -0.19028 -0.24653 -0.18722 -0.24445 -0.18722 C -0.24184 -0.18722 -0.24097 -0.19056 -0.24063 -0.1925 L -0.24028 -0.19472 C -0.23993 -0.19667 -0.23889 -0.19972 -0.23611 -0.19972 C -0.23438 -0.19972 -0.23229 -0.19695 -0.23229 -0.19361 C -0.23229 -0.19028 -0.23438 -0.18722 -0.23611 -0.18722 C -0.23889 -0.18722 -0.23993 -0.19056 -0.24028 -0.1925 L -0.24063 -0.19472 C -0.24097 -0.19667 -0.24184 -0.19972 -0.24445 -0.19972 C -0.24653 -0.19972 -0.24809 -0.19695 -0.24809 -0.19361 Z " pathEditMode="relative" rAng="0" ptsTypes="ffFffffFfff">
                                          <p:cBhvr>
                                            <p:cTn id="28" dur="500" fill="hold"/>
                                            <p:tgtEl>
                                              <p:spTgt spid="114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8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29" presetID="19" presetClass="path" presetSubtype="0" repeatCount="indefinite" decel="50000" autoRev="1" grpId="0" nodeType="withEffect">
                                      <p:stCondLst>
                                        <p:cond delay="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-0.62101 -0.0025 C -0.61667 -0.0025 -0.6132 -0.00806 -0.6132 -0.015 C -0.6132 -0.00806 -0.60972 -0.0025 -0.60521 -0.0025 C -0.60972 -0.0025 -0.6132 0.00305 -0.6132 0.01028 C -0.6132 0.00305 -0.61667 -0.0025 -0.62101 -0.0025 Z " pathEditMode="relative" rAng="0" ptsTypes="fffff">
                                          <p:cBhvr>
                                            <p:cTn id="30" dur="500" fill="hold"/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8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31" presetID="29" presetClass="path" presetSubtype="0" repeatCount="indefinite" accel="50000" decel="50000" autoRev="1" fill="hold" grpId="0" nodeType="withEffect">
                                      <p:stCondLst>
                                        <p:cond delay="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-0.31372 -0.18083 C -0.31337 -0.18166 -0.31285 -0.18277 -0.3125 -0.18444 C -0.31129 -0.18833 -0.31077 -0.19222 -0.31181 -0.19277 C -0.31268 -0.19305 -0.31441 -0.19055 -0.31563 -0.18666 C -0.31632 -0.18444 -0.31667 -0.18277 -0.31667 -0.18111 C -0.31684 -0.18027 -0.31702 -0.17916 -0.31702 -0.1775 C -0.31702 -0.17305 -0.31615 -0.16777 -0.31528 -0.16777 C -0.31424 -0.16777 -0.31355 -0.17305 -0.31355 -0.1775 C -0.31355 -0.17972 -0.31355 -0.18111 -0.31389 -0.18277 C -0.31407 -0.18388 -0.31441 -0.185 -0.31476 -0.18666 C -0.31615 -0.19055 -0.31771 -0.19305 -0.31858 -0.19277 C -0.31945 -0.19222 -0.3191 -0.18833 -0.31789 -0.18388 C -0.31754 -0.18222 -0.31667 -0.18083 -0.31615 -0.17972 C -0.31546 -0.17861 -0.31494 -0.17805 -0.31407 -0.17694 C -0.31198 -0.17416 -0.30973 -0.1725 -0.30903 -0.17361 C -0.30851 -0.17472 -0.30973 -0.17861 -0.31198 -0.18111 C -0.31285 -0.18222 -0.31389 -0.18333 -0.31476 -0.18388 C -0.31546 -0.18444 -0.3165 -0.185 -0.31754 -0.185 C -0.32032 -0.18666 -0.32275 -0.18611 -0.32275 -0.18444 C -0.32275 -0.18277 -0.32101 -0.18083 -0.31823 -0.18027 C -0.31702 -0.17972 -0.3158 -0.17916 -0.31494 -0.17972 C -0.31407 -0.17972 -0.31303 -0.17972 -0.31216 -0.18027 C -0.30938 -0.18083 -0.30695 -0.18277 -0.30747 -0.18444 C -0.30782 -0.18611 -0.31007 -0.18666 -0.31285 -0.185 C -0.31424 -0.18444 -0.31546 -0.18388 -0.31632 -0.18333 C -0.31702 -0.18277 -0.31771 -0.18166 -0.31841 -0.18111 C -0.32066 -0.17861 -0.32188 -0.17472 -0.32136 -0.17361 C -0.32084 -0.1725 -0.31841 -0.17416 -0.31632 -0.17694 C -0.31511 -0.17805 -0.31424 -0.17972 -0.31372 -0.18083 Z " pathEditMode="fixed" rAng="0" ptsTypes="fffffffffffffffffffffffffffff">
                                          <p:cBhvr>
                                            <p:cTn id="32" dur="1000" fill="hold"/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1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33" presetID="34" presetClass="path" presetSubtype="0" repeatCount="indefinite" accel="30000" grpId="0" nodeType="withEffect">
                                      <p:stCondLst>
                                        <p:cond delay="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-0.56146 -0.32277 C -0.56146 -0.32333 -0.56129 -0.32333 -0.56112 -0.32333 C -0.56077 -0.32333 -0.56059 -0.32333 -0.56042 -0.32277 C -0.5599 -0.32055 -0.55955 -0.31611 -0.55955 -0.31111 C -0.55955 -0.31083 -0.55955 -0.31055 -0.55955 -0.31083 C -0.55955 -0.31055 -0.55955 -0.31083 -0.55955 -0.31055 C -0.55955 -0.30555 -0.5599 -0.30111 -0.56042 -0.29888 C -0.56059 -0.29861 -0.56077 -0.29805 -0.56112 -0.29805 C -0.56129 -0.29805 -0.56146 -0.29861 -0.56146 -0.29888 C -0.56164 -0.29944 -0.56164 -0.3 -0.56164 -0.30055 C -0.56164 -0.30111 -0.56164 -0.30166 -0.56146 -0.30222 C -0.56077 -0.30388 -0.55938 -0.30527 -0.55782 -0.30527 C -0.55782 -0.305 -0.55782 -0.30527 -0.55782 -0.305 C -0.55782 -0.30527 -0.55782 -0.305 -0.55782 -0.30527 C -0.55608 -0.30527 -0.55469 -0.30388 -0.554 -0.30222 C -0.554 -0.30166 -0.55365 -0.30111 -0.55365 -0.30055 C -0.55365 -0.3 -0.554 -0.29944 -0.554 -0.29888 C -0.55417 -0.29861 -0.55434 -0.29805 -0.55452 -0.29805 C -0.55469 -0.29805 -0.55487 -0.29861 -0.55504 -0.29888 C -0.55556 -0.30111 -0.55608 -0.30555 -0.55608 -0.31083 C -0.55608 -0.31055 -0.55608 -0.31083 -0.55608 -0.31055 C -0.55608 -0.31083 -0.55608 -0.31111 -0.55608 -0.31083 C -0.55608 -0.31611 -0.55556 -0.32055 -0.55504 -0.32277 C -0.55487 -0.32333 -0.55469 -0.32333 -0.55452 -0.32333 C -0.55434 -0.32333 -0.55417 -0.32333 -0.554 -0.32277 C -0.554 -0.3225 -0.55365 -0.32194 -0.55365 -0.32138 C -0.55365 -0.32055 -0.554 -0.32 -0.554 -0.31944 C -0.55469 -0.31777 -0.55608 -0.31666 -0.55782 -0.31666 C -0.55782 -0.31638 -0.55782 -0.31666 -0.55782 -0.31638 C -0.55782 -0.31666 -0.55782 -0.31638 -0.55782 -0.31611 C -0.55938 -0.31666 -0.56077 -0.31777 -0.56146 -0.31944 C -0.56164 -0.32 -0.56164 -0.32055 -0.56164 -0.32138 C -0.56164 -0.32194 -0.56164 -0.3225 -0.56146 -0.32277 Z " pathEditMode="relative" rAng="0" ptsTypes="fffffffffffffffffffffffffffffffff">
                                          <p:cBhvr>
                                            <p:cTn id="34" dur="500" fill="hold"/>
                                            <p:tgtEl>
                                              <p:spTgt spid="121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4" y="1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35" presetID="29" presetClass="path" presetSubtype="0" repeatCount="indefinite" decel="50000" fill="hold" grpId="0" nodeType="withEffect">
                                      <p:stCondLst>
                                        <p:cond delay="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-0.66389 -0.35028 C -0.66354 -0.35111 -0.66302 -0.35222 -0.66267 -0.35389 C -0.66146 -0.35778 -0.66094 -0.36167 -0.66198 -0.36222 C -0.66285 -0.3625 -0.66458 -0.36 -0.6658 -0.35611 C -0.66649 -0.35389 -0.66684 -0.35222 -0.66684 -0.35055 C -0.66701 -0.34972 -0.66719 -0.34861 -0.66719 -0.34694 C -0.66719 -0.3425 -0.66632 -0.33722 -0.66545 -0.33722 C -0.66441 -0.33722 -0.66371 -0.3425 -0.66371 -0.34694 C -0.66371 -0.34917 -0.66371 -0.35055 -0.66406 -0.35222 C -0.66423 -0.35333 -0.66458 -0.35444 -0.66493 -0.35611 C -0.66632 -0.36 -0.66788 -0.3625 -0.66875 -0.36222 C -0.66962 -0.36167 -0.66927 -0.35778 -0.66805 -0.35333 C -0.66771 -0.35167 -0.66684 -0.35028 -0.66632 -0.34917 C -0.66562 -0.34805 -0.6651 -0.3475 -0.66423 -0.34639 C -0.66215 -0.34361 -0.65989 -0.34194 -0.6592 -0.34305 C -0.65868 -0.34417 -0.65989 -0.34805 -0.66215 -0.35055 C -0.66302 -0.35167 -0.66406 -0.35278 -0.66493 -0.35333 C -0.66562 -0.35389 -0.66666 -0.35444 -0.66771 -0.35444 C -0.67048 -0.35611 -0.67291 -0.35555 -0.67291 -0.35389 C -0.67291 -0.35222 -0.67118 -0.35028 -0.6684 -0.34972 C -0.66719 -0.34917 -0.66597 -0.34861 -0.6651 -0.34917 C -0.66423 -0.34917 -0.66319 -0.34917 -0.66232 -0.34972 C -0.65955 -0.35028 -0.65712 -0.35222 -0.65764 -0.35389 C -0.65798 -0.35555 -0.66024 -0.35611 -0.66302 -0.35444 C -0.66441 -0.35389 -0.66562 -0.35333 -0.66649 -0.35278 C -0.66719 -0.35222 -0.66788 -0.35111 -0.66857 -0.35055 C -0.67083 -0.34805 -0.67205 -0.34417 -0.67153 -0.34305 C -0.671 -0.34194 -0.66857 -0.34361 -0.66649 -0.34639 C -0.66528 -0.3475 -0.66441 -0.34917 -0.66389 -0.35028 Z " pathEditMode="fixed" rAng="0" ptsTypes="fffffffffffffffffffffffffffff">
                                          <p:cBhvr>
                                            <p:cTn id="36" dur="1000" fill="hold"/>
                                            <p:tgtEl>
                                              <p:spTgt spid="122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1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37" presetID="29" presetClass="path" presetSubtype="0" repeatCount="indefinite" accel="50000" decel="50000" autoRev="1" fill="hold" grpId="0" nodeType="withEffect">
                                      <p:stCondLst>
                                        <p:cond delay="50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-0.48368 -0.44 C -0.48333 -0.44084 -0.48281 -0.44195 -0.48247 -0.44361 C -0.48125 -0.4475 -0.48073 -0.45139 -0.48177 -0.45195 C -0.48264 -0.45222 -0.48438 -0.44972 -0.48559 -0.44584 C -0.48629 -0.44361 -0.48663 -0.44195 -0.48663 -0.44028 C -0.48681 -0.43945 -0.48698 -0.43834 -0.48698 -0.43667 C -0.48698 -0.43222 -0.48611 -0.42695 -0.48524 -0.42695 C -0.4842 -0.42695 -0.48351 -0.43222 -0.48351 -0.43667 C -0.48351 -0.43889 -0.48351 -0.44028 -0.48386 -0.44195 C -0.48403 -0.44306 -0.48438 -0.44417 -0.48472 -0.44584 C -0.48611 -0.44972 -0.48767 -0.45222 -0.48854 -0.45195 C -0.48941 -0.45139 -0.48906 -0.4475 -0.48785 -0.44306 C -0.4875 -0.44139 -0.48663 -0.44 -0.48611 -0.43889 C -0.48542 -0.43778 -0.4849 -0.43722 -0.48403 -0.43611 C -0.48195 -0.43334 -0.47969 -0.43167 -0.47899 -0.43278 C -0.47847 -0.43389 -0.47969 -0.43778 -0.48195 -0.44028 C -0.48281 -0.44139 -0.48386 -0.4425 -0.48472 -0.44306 C -0.48542 -0.44361 -0.48646 -0.44417 -0.4875 -0.44417 C -0.49028 -0.44584 -0.49271 -0.44528 -0.49271 -0.44361 C -0.49271 -0.44195 -0.49097 -0.44 -0.4882 -0.43945 C -0.48698 -0.43889 -0.48577 -0.43834 -0.4849 -0.43889 C -0.48403 -0.43889 -0.48299 -0.43889 -0.48212 -0.43945 C -0.47934 -0.44 -0.47691 -0.44195 -0.47743 -0.44361 C -0.47778 -0.44528 -0.48004 -0.44584 -0.48281 -0.44417 C -0.4842 -0.44361 -0.48542 -0.44306 -0.48629 -0.4425 C -0.48698 -0.44195 -0.48767 -0.44084 -0.48837 -0.44028 C -0.49063 -0.43778 -0.49184 -0.43389 -0.49132 -0.43278 C -0.4908 -0.43167 -0.48837 -0.43334 -0.48629 -0.43611 C -0.48507 -0.43722 -0.4842 -0.43889 -0.48368 -0.44 Z " pathEditMode="fixed" rAng="0" ptsTypes="fffffffffffffffffffffffffffff">
                                          <p:cBhvr>
                                            <p:cTn id="38" dur="1000" fill="hold"/>
                                            <p:tgtEl>
                                              <p:spTgt spid="12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1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39" presetID="40" presetClass="path" presetSubtype="0" repeatCount="indefinite" accel="50000" decel="50000" grpId="0" nodeType="withEffect">
                                      <p:stCondLst>
                                        <p:cond delay="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-0.61267 -0.49389 C -0.61267 -0.5 -0.61232 -0.50555 -0.6118 -0.50555 C -0.61128 -0.50555 -0.61111 -0.5 -0.61094 -0.49389 C -0.61059 -0.48722 -0.61041 -0.48028 -0.60989 -0.48028 C -0.6092 -0.48028 -0.60903 -0.48722 -0.60885 -0.49389 C -0.60868 -0.5 -0.6085 -0.50555 -0.60781 -0.50555 C -0.60746 -0.50555 -0.60712 -0.5 -0.60694 -0.49389 C -0.60677 -0.48722 -0.60642 -0.48028 -0.6059 -0.48028 C -0.60538 -0.48028 -0.60486 -0.49389 -0.60486 -0.49361 C -0.60469 -0.5 -0.60451 -0.50555 -0.60399 -0.50555 C -0.6033 -0.50555 -0.6033 -0.5 -0.60295 -0.49389 C -0.60278 -0.48722 -0.6026 -0.48028 -0.60191 -0.48028 C -0.60139 -0.48028 -0.60121 -0.48722 -0.60104 -0.49389 C -0.60087 -0.5 -0.60052 -0.50555 -0.6 -0.50555 C -0.59948 -0.50555 -0.5993 -0.5 -0.59913 -0.49389 C -0.59878 -0.48722 -0.59861 -0.48028 -0.59809 -0.48028 C -0.59739 -0.48028 -0.59739 -0.48722 -0.59687 -0.49389 " pathEditMode="relative" rAng="0" ptsTypes="fffffffffffffffff">
                                          <p:cBhvr>
                                            <p:cTn id="40" dur="500" fill="hold"/>
                                            <p:tgtEl>
                                              <p:spTgt spid="12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8" y="1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41" presetID="29" presetClass="path" presetSubtype="0" repeatCount="indefinite" accel="12000" decel="40000" autoRev="1" fill="hold" grpId="0" nodeType="withEffect">
                                      <p:stCondLst>
                                        <p:cond delay="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-0.43716 -0.27028 C -0.43698 -0.27111 -0.43681 -0.27222 -0.43664 -0.27389 C -0.43594 -0.27778 -0.43577 -0.28167 -0.43629 -0.28222 C -0.43664 -0.2825 -0.43751 -0.28 -0.4382 -0.27611 C -0.43855 -0.27389 -0.43872 -0.27222 -0.43872 -0.27055 C -0.43872 -0.26972 -0.43889 -0.26861 -0.43889 -0.26694 C -0.43889 -0.2625 -0.43837 -0.25722 -0.43803 -0.25722 C -0.43751 -0.25722 -0.43716 -0.2625 -0.43716 -0.26694 C -0.43716 -0.26917 -0.43716 -0.27055 -0.43733 -0.27222 C -0.43733 -0.27333 -0.43751 -0.27444 -0.43768 -0.27611 C -0.43837 -0.28 -0.43924 -0.2825 -0.43959 -0.28222 C -0.44011 -0.28167 -0.43994 -0.27778 -0.43924 -0.27333 C -0.43907 -0.27167 -0.43872 -0.27028 -0.43837 -0.26917 C -0.43803 -0.26805 -0.43785 -0.2675 -0.43733 -0.26639 C -0.43629 -0.26361 -0.43525 -0.26194 -0.4349 -0.26305 C -0.43455 -0.26417 -0.43525 -0.26805 -0.43629 -0.27055 C -0.43681 -0.27167 -0.43733 -0.27278 -0.43768 -0.27333 C -0.43803 -0.27389 -0.43855 -0.27444 -0.43907 -0.27444 C -0.44046 -0.27611 -0.44167 -0.27555 -0.44167 -0.27389 C -0.44167 -0.27222 -0.4408 -0.27028 -0.43942 -0.26972 C -0.43889 -0.26917 -0.4382 -0.26861 -0.43785 -0.26917 C -0.43733 -0.26917 -0.43681 -0.26917 -0.43646 -0.26972 C -0.43507 -0.27028 -0.43369 -0.27222 -0.43403 -0.27389 C -0.43421 -0.27555 -0.43542 -0.27611 -0.43681 -0.27444 C -0.43751 -0.27389 -0.43803 -0.27333 -0.43855 -0.27278 C -0.43889 -0.27222 -0.43924 -0.27111 -0.43959 -0.27055 C -0.44063 -0.26805 -0.44132 -0.26417 -0.44098 -0.26305 C -0.4408 -0.26194 -0.43959 -0.26361 -0.43855 -0.26639 C -0.43785 -0.2675 -0.43751 -0.26917 -0.43716 -0.27028 Z " pathEditMode="fixed" rAng="0" ptsTypes="fffffffffffffffffffffffffffff">
                                          <p:cBhvr>
                                            <p:cTn id="42" dur="500" fill="hold"/>
                                            <p:tgtEl>
                                              <p:spTgt spid="126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1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43" presetID="47" presetClass="path" presetSubtype="0" repeatCount="indefinite" accel="50000" decel="50000" fill="hold" grpId="1" nodeType="withEffect">
                                      <p:stCondLst>
                                        <p:cond delay="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-0.32656 0.41833 C -0.32656 0.43278 -0.32622 0.44333 -0.3257 0.44333 C -0.32535 0.44333 -0.32483 0.43278 -0.32483 0.41833 C -0.32448 0.43278 -0.32413 0.44333 -0.32379 0.44333 C -0.32327 0.44333 -0.32292 0.43278 -0.32274 0.41833 C -0.32274 0.43278 -0.32222 0.44333 -0.3217 0.44333 C -0.32136 0.44333 -0.32101 0.43278 -0.32083 0.41833 C -0.32066 0.43278 -0.32031 0.44333 -0.31979 0.44333 C -0.31945 0.44333 -0.31892 0.43278 -0.31875 0.41833 C -0.31875 0.43278 -0.31823 0.44333 -0.31788 0.44333 C -0.31754 0.44333 -0.31702 0.43278 -0.31684 0.41833 C -0.31667 0.43278 -0.31632 0.44333 -0.3158 0.44333 C -0.31545 0.44333 -0.31511 0.43278 -0.31493 0.41833 C -0.31476 0.43278 -0.31441 0.44333 -0.31389 0.44333 C -0.31337 0.44333 -0.31302 0.43278 -0.31302 0.41833 C -0.31267 0.43278 -0.31233 0.44333 -0.31198 0.44333 C -0.31146 0.44333 -0.31111 0.43278 -0.31077 0.41833 " pathEditMode="relative" rAng="0" ptsTypes="fffffffffffffffff">
                                          <p:cBhvr>
                                            <p:cTn id="44" dur="500" fill="hold"/>
                                            <p:tgtEl>
                                              <p:spTgt spid="10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8" y="13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1" grpId="0" animBg="1"/>
          <p:bldP spid="103" grpId="0" animBg="1"/>
          <p:bldP spid="105" grpId="0" animBg="1"/>
          <p:bldP spid="105" grpId="1" animBg="1"/>
          <p:bldP spid="106" grpId="0" animBg="1"/>
          <p:bldP spid="107" grpId="0" animBg="1"/>
          <p:bldP spid="108" grpId="0" animBg="1"/>
          <p:bldP spid="109" grpId="0" animBg="1"/>
          <p:bldP spid="110" grpId="0" animBg="1"/>
          <p:bldP spid="111" grpId="0" animBg="1"/>
          <p:bldP spid="112" grpId="0" animBg="1"/>
          <p:bldP spid="113" grpId="0" animBg="1"/>
          <p:bldP spid="114" grpId="0" animBg="1"/>
          <p:bldP spid="117" grpId="0" animBg="1"/>
          <p:bldP spid="118" grpId="0" animBg="1"/>
          <p:bldP spid="121" grpId="0" animBg="1"/>
          <p:bldP spid="122" grpId="0" animBg="1"/>
          <p:bldP spid="123" grpId="0" animBg="1"/>
          <p:bldP spid="125" grpId="0" animBg="1"/>
          <p:bldP spid="126" grpId="0" animBg="1"/>
        </p:bldLst>
      </p:timing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/>
          <p:nvPr/>
        </p:nvSpPr>
        <p:spPr>
          <a:xfrm>
            <a:off x="467544" y="265212"/>
            <a:ext cx="82089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/>
              <a:t>H</a:t>
            </a:r>
            <a:r>
              <a:rPr lang="hu-HU" dirty="0" smtClean="0"/>
              <a:t>a </a:t>
            </a:r>
            <a:r>
              <a:rPr lang="hu-HU" dirty="0"/>
              <a:t>a kristályrács ideális, a töltéshordozók úgy mozognak, mintha a fém ott sem lenne.</a:t>
            </a:r>
          </a:p>
        </p:txBody>
      </p:sp>
      <p:sp>
        <p:nvSpPr>
          <p:cNvPr id="5" name="Téglalap 4"/>
          <p:cNvSpPr/>
          <p:nvPr/>
        </p:nvSpPr>
        <p:spPr>
          <a:xfrm>
            <a:off x="467544" y="841276"/>
            <a:ext cx="82089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/>
              <a:t>Minden fématom legalább egy elektronját beadja a rács kötésébe, ezek az atomok közötti térben egyenletesen ún. elektronfelhő formájában oszlanak el.</a:t>
            </a:r>
          </a:p>
        </p:txBody>
      </p:sp>
      <p:sp>
        <p:nvSpPr>
          <p:cNvPr id="6" name="Téglalap 5"/>
          <p:cNvSpPr/>
          <p:nvPr/>
        </p:nvSpPr>
        <p:spPr>
          <a:xfrm>
            <a:off x="533398" y="1921396"/>
            <a:ext cx="83529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b="1" dirty="0" smtClean="0"/>
              <a:t>Az ellenállás egyik oka</a:t>
            </a:r>
            <a:r>
              <a:rPr lang="hu-HU" dirty="0" smtClean="0"/>
              <a:t>: </a:t>
            </a:r>
            <a:r>
              <a:rPr lang="hu-HU" dirty="0"/>
              <a:t>a fématomok rezegnek azokba beleütköznek az elektronok, </a:t>
            </a:r>
            <a:r>
              <a:rPr lang="hu-HU" dirty="0" smtClean="0"/>
              <a:t> </a:t>
            </a:r>
            <a:r>
              <a:rPr lang="hu-HU" dirty="0"/>
              <a:t>ennek következtében mozgásuk iránya megváltozik, csökken az időegység alatt a fémen keresztül jutó elektronok </a:t>
            </a:r>
            <a:r>
              <a:rPr lang="hu-HU" dirty="0" smtClean="0"/>
              <a:t>száma, ezzel </a:t>
            </a:r>
            <a:r>
              <a:rPr lang="hu-HU" dirty="0"/>
              <a:t>az ellenállás </a:t>
            </a:r>
            <a:r>
              <a:rPr lang="hu-HU" dirty="0" smtClean="0"/>
              <a:t>nő. </a:t>
            </a:r>
            <a:endParaRPr lang="hu-HU" dirty="0"/>
          </a:p>
        </p:txBody>
      </p:sp>
      <p:sp>
        <p:nvSpPr>
          <p:cNvPr id="7" name="Téglalap 6"/>
          <p:cNvSpPr/>
          <p:nvPr/>
        </p:nvSpPr>
        <p:spPr>
          <a:xfrm>
            <a:off x="569233" y="3289548"/>
            <a:ext cx="78488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/>
              <a:t>H</a:t>
            </a:r>
            <a:r>
              <a:rPr lang="hu-HU" dirty="0" smtClean="0"/>
              <a:t>a </a:t>
            </a:r>
            <a:r>
              <a:rPr lang="hu-HU" dirty="0"/>
              <a:t>nő a hőmérséklet nő az atomok rezgési amplitúdója, s ezzel nő annak a valószínűsége, hogy az elektron beleütközik a rezgő </a:t>
            </a:r>
            <a:r>
              <a:rPr lang="hu-HU" dirty="0" smtClean="0"/>
              <a:t>atomba.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30099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/>
          <p:nvPr/>
        </p:nvSpPr>
        <p:spPr>
          <a:xfrm>
            <a:off x="347206" y="386308"/>
            <a:ext cx="840293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/>
              <a:t>Ha az egyik atom nagyobb, vagy kisebb mint a többi (azaz szennyeződés van) akkor </a:t>
            </a:r>
            <a:r>
              <a:rPr lang="hu-HU" dirty="0" smtClean="0"/>
              <a:t>arról „visszapattan” </a:t>
            </a:r>
            <a:r>
              <a:rPr lang="hu-HU" dirty="0"/>
              <a:t>az elektron,  elektromos ellenállás lép fel. </a:t>
            </a:r>
          </a:p>
        </p:txBody>
      </p:sp>
      <p:sp>
        <p:nvSpPr>
          <p:cNvPr id="5" name="Téglalap 4"/>
          <p:cNvSpPr/>
          <p:nvPr/>
        </p:nvSpPr>
        <p:spPr>
          <a:xfrm>
            <a:off x="179512" y="9672"/>
            <a:ext cx="2440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b="1" dirty="0"/>
              <a:t>Az ellenállás másik oka:</a:t>
            </a:r>
          </a:p>
        </p:txBody>
      </p:sp>
      <p:sp>
        <p:nvSpPr>
          <p:cNvPr id="6" name="Téglalap 5"/>
          <p:cNvSpPr/>
          <p:nvPr/>
        </p:nvSpPr>
        <p:spPr>
          <a:xfrm>
            <a:off x="422581" y="3145532"/>
            <a:ext cx="79928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/>
              <a:t>A fajlagos ellenállás az alábbi egyenletnek megfelelően egy, a rácsrezgések, és egy a szennyeződések miatt fellépő tag összegéből </a:t>
            </a:r>
            <a:r>
              <a:rPr lang="hu-HU" dirty="0" smtClean="0"/>
              <a:t>áll:</a:t>
            </a:r>
            <a:endParaRPr lang="hu-HU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8" name="Objektum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9322684"/>
              </p:ext>
            </p:extLst>
          </p:nvPr>
        </p:nvGraphicFramePr>
        <p:xfrm>
          <a:off x="3347864" y="4009628"/>
          <a:ext cx="1700580" cy="5166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3" imgW="749300" imgH="228600" progId="Equation.3">
                  <p:embed/>
                </p:oleObj>
              </mc:Choice>
              <mc:Fallback>
                <p:oleObj name="Equation" r:id="rId3" imgW="749300" imgH="2286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4" y="4009628"/>
                        <a:ext cx="1700580" cy="51663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églalap 8"/>
          <p:cNvSpPr/>
          <p:nvPr/>
        </p:nvSpPr>
        <p:spPr>
          <a:xfrm>
            <a:off x="636069" y="4657700"/>
            <a:ext cx="7920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/>
              <a:t>Az ötvözetek közül a </a:t>
            </a:r>
            <a:r>
              <a:rPr lang="hu-HU" dirty="0" err="1"/>
              <a:t>konstantán</a:t>
            </a:r>
            <a:r>
              <a:rPr lang="hu-HU" dirty="0"/>
              <a:t> és a </a:t>
            </a:r>
            <a:r>
              <a:rPr lang="hu-HU" dirty="0" err="1"/>
              <a:t>manganin</a:t>
            </a:r>
            <a:r>
              <a:rPr lang="hu-HU" dirty="0"/>
              <a:t> fajlagos ellenállása alig függ a hőmérséklettől, ezért a precíziós mérőellenállásokat ilyen ötvözetekből készítik.</a:t>
            </a:r>
          </a:p>
        </p:txBody>
      </p:sp>
      <p:grpSp>
        <p:nvGrpSpPr>
          <p:cNvPr id="48" name="Csoportba foglalás 47"/>
          <p:cNvGrpSpPr/>
          <p:nvPr/>
        </p:nvGrpSpPr>
        <p:grpSpPr>
          <a:xfrm>
            <a:off x="3192218" y="1450268"/>
            <a:ext cx="1867897" cy="1477178"/>
            <a:chOff x="3192218" y="1450268"/>
            <a:chExt cx="1867897" cy="1477178"/>
          </a:xfrm>
        </p:grpSpPr>
        <p:cxnSp>
          <p:nvCxnSpPr>
            <p:cNvPr id="44" name="Egyenes összekötő 43"/>
            <p:cNvCxnSpPr>
              <a:stCxn id="33" idx="7"/>
              <a:endCxn id="36" idx="3"/>
            </p:cNvCxnSpPr>
            <p:nvPr/>
          </p:nvCxnSpPr>
          <p:spPr>
            <a:xfrm flipV="1">
              <a:off x="3315143" y="1561911"/>
              <a:ext cx="1606582" cy="12410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Egyenes összekötő 45"/>
            <p:cNvCxnSpPr/>
            <p:nvPr/>
          </p:nvCxnSpPr>
          <p:spPr>
            <a:xfrm>
              <a:off x="3941879" y="1581065"/>
              <a:ext cx="354457" cy="123473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Egyenes összekötő 11"/>
            <p:cNvCxnSpPr/>
            <p:nvPr/>
          </p:nvCxnSpPr>
          <p:spPr>
            <a:xfrm>
              <a:off x="3249519" y="1781928"/>
              <a:ext cx="0" cy="108012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Egyenes összekötő 12"/>
            <p:cNvCxnSpPr/>
            <p:nvPr/>
          </p:nvCxnSpPr>
          <p:spPr>
            <a:xfrm>
              <a:off x="4351344" y="1781928"/>
              <a:ext cx="0" cy="108012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Egyenes összekötő 14"/>
            <p:cNvCxnSpPr/>
            <p:nvPr/>
          </p:nvCxnSpPr>
          <p:spPr>
            <a:xfrm>
              <a:off x="3264226" y="1782435"/>
              <a:ext cx="108711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Egyenes összekötő 17"/>
            <p:cNvCxnSpPr/>
            <p:nvPr/>
          </p:nvCxnSpPr>
          <p:spPr>
            <a:xfrm>
              <a:off x="3264226" y="2862048"/>
              <a:ext cx="108711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Egyenes összekötő 19"/>
            <p:cNvCxnSpPr/>
            <p:nvPr/>
          </p:nvCxnSpPr>
          <p:spPr>
            <a:xfrm flipV="1">
              <a:off x="3264226" y="1515668"/>
              <a:ext cx="677653" cy="26626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Egyenes összekötő 20"/>
            <p:cNvCxnSpPr/>
            <p:nvPr/>
          </p:nvCxnSpPr>
          <p:spPr>
            <a:xfrm flipV="1">
              <a:off x="4309407" y="1515668"/>
              <a:ext cx="640584" cy="26676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Egyenes összekötő 26"/>
            <p:cNvCxnSpPr/>
            <p:nvPr/>
          </p:nvCxnSpPr>
          <p:spPr>
            <a:xfrm flipV="1">
              <a:off x="4358435" y="2578210"/>
              <a:ext cx="640584" cy="26676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Egyenes összekötő 27"/>
            <p:cNvCxnSpPr/>
            <p:nvPr/>
          </p:nvCxnSpPr>
          <p:spPr>
            <a:xfrm flipV="1">
              <a:off x="3282177" y="2578210"/>
              <a:ext cx="640584" cy="26676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Egyenes összekötő 28"/>
            <p:cNvCxnSpPr/>
            <p:nvPr/>
          </p:nvCxnSpPr>
          <p:spPr>
            <a:xfrm>
              <a:off x="3879217" y="2583652"/>
              <a:ext cx="108711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Egyenes összekötő 29"/>
            <p:cNvCxnSpPr/>
            <p:nvPr/>
          </p:nvCxnSpPr>
          <p:spPr>
            <a:xfrm>
              <a:off x="3900989" y="1503971"/>
              <a:ext cx="108711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Egyenes összekötő 30"/>
            <p:cNvCxnSpPr/>
            <p:nvPr/>
          </p:nvCxnSpPr>
          <p:spPr>
            <a:xfrm>
              <a:off x="4972642" y="1515668"/>
              <a:ext cx="0" cy="108012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Egyenes összekötő 31"/>
            <p:cNvCxnSpPr/>
            <p:nvPr/>
          </p:nvCxnSpPr>
          <p:spPr>
            <a:xfrm>
              <a:off x="3941879" y="1503971"/>
              <a:ext cx="0" cy="108012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Ellipszis 32"/>
            <p:cNvSpPr/>
            <p:nvPr/>
          </p:nvSpPr>
          <p:spPr>
            <a:xfrm>
              <a:off x="3192218" y="2783836"/>
              <a:ext cx="144016" cy="130797"/>
            </a:xfrm>
            <a:prstGeom prst="ellips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4" name="Ellipszis 33"/>
            <p:cNvSpPr/>
            <p:nvPr/>
          </p:nvSpPr>
          <p:spPr>
            <a:xfrm>
              <a:off x="4275245" y="2796649"/>
              <a:ext cx="144016" cy="130797"/>
            </a:xfrm>
            <a:prstGeom prst="ellips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5" name="Ellipszis 34"/>
            <p:cNvSpPr/>
            <p:nvPr/>
          </p:nvSpPr>
          <p:spPr>
            <a:xfrm>
              <a:off x="4916099" y="2512811"/>
              <a:ext cx="144016" cy="130797"/>
            </a:xfrm>
            <a:prstGeom prst="ellips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6" name="Ellipszis 35"/>
            <p:cNvSpPr/>
            <p:nvPr/>
          </p:nvSpPr>
          <p:spPr>
            <a:xfrm>
              <a:off x="4900634" y="1450269"/>
              <a:ext cx="144016" cy="130797"/>
            </a:xfrm>
            <a:prstGeom prst="ellips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7" name="Ellipszis 36"/>
            <p:cNvSpPr/>
            <p:nvPr/>
          </p:nvSpPr>
          <p:spPr>
            <a:xfrm>
              <a:off x="3869871" y="1450268"/>
              <a:ext cx="144016" cy="130797"/>
            </a:xfrm>
            <a:prstGeom prst="ellips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8" name="Ellipszis 37"/>
            <p:cNvSpPr/>
            <p:nvPr/>
          </p:nvSpPr>
          <p:spPr>
            <a:xfrm>
              <a:off x="3210169" y="1731097"/>
              <a:ext cx="144016" cy="130797"/>
            </a:xfrm>
            <a:prstGeom prst="ellips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9" name="Ellipszis 38"/>
            <p:cNvSpPr/>
            <p:nvPr/>
          </p:nvSpPr>
          <p:spPr>
            <a:xfrm>
              <a:off x="3866356" y="2512810"/>
              <a:ext cx="144016" cy="130797"/>
            </a:xfrm>
            <a:prstGeom prst="ellips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40" name="Ellipszis 39"/>
            <p:cNvSpPr/>
            <p:nvPr/>
          </p:nvSpPr>
          <p:spPr>
            <a:xfrm>
              <a:off x="4035659" y="2137456"/>
              <a:ext cx="144016" cy="130797"/>
            </a:xfrm>
            <a:prstGeom prst="ellips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41" name="Ellipszis 40"/>
            <p:cNvSpPr/>
            <p:nvPr/>
          </p:nvSpPr>
          <p:spPr>
            <a:xfrm>
              <a:off x="4250296" y="1677389"/>
              <a:ext cx="194252" cy="184505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sp>
        <p:nvSpPr>
          <p:cNvPr id="42" name="Téglalap 41"/>
          <p:cNvSpPr/>
          <p:nvPr/>
        </p:nvSpPr>
        <p:spPr>
          <a:xfrm>
            <a:off x="407571" y="1093276"/>
            <a:ext cx="30708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/>
              <a:t>térben középpontos </a:t>
            </a:r>
            <a:r>
              <a:rPr lang="hu-HU" dirty="0" smtClean="0"/>
              <a:t>kockarács:</a:t>
            </a:r>
            <a:endParaRPr lang="hu-HU" dirty="0"/>
          </a:p>
        </p:txBody>
      </p:sp>
      <p:cxnSp>
        <p:nvCxnSpPr>
          <p:cNvPr id="50" name="Egyenes összekötő nyíllal 49"/>
          <p:cNvCxnSpPr/>
          <p:nvPr/>
        </p:nvCxnSpPr>
        <p:spPr>
          <a:xfrm flipH="1" flipV="1">
            <a:off x="4504590" y="1815135"/>
            <a:ext cx="1080120" cy="6539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églalap 50"/>
          <p:cNvSpPr/>
          <p:nvPr/>
        </p:nvSpPr>
        <p:spPr>
          <a:xfrm>
            <a:off x="5584710" y="1695867"/>
            <a:ext cx="16782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/>
              <a:t>szennyező atom</a:t>
            </a:r>
          </a:p>
        </p:txBody>
      </p:sp>
    </p:spTree>
    <p:extLst>
      <p:ext uri="{BB962C8B-B14F-4D97-AF65-F5344CB8AC3E}">
        <p14:creationId xmlns:p14="http://schemas.microsoft.com/office/powerpoint/2010/main" val="3146477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9" grpId="0"/>
      <p:bldP spid="42" grpId="0"/>
      <p:bldP spid="5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pic>
        <p:nvPicPr>
          <p:cNvPr id="7169" name="Kép 6" descr="Leírás: http://www.hu.endress.com/eh/sc/europe/hu/hu/resourceadditional.nsf/imgref/Image_1.abra.gif/$FILE/1.abra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0408" y="1633364"/>
            <a:ext cx="4323184" cy="3350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45910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églalap 5"/>
          <p:cNvSpPr/>
          <p:nvPr/>
        </p:nvSpPr>
        <p:spPr>
          <a:xfrm>
            <a:off x="3249522" y="5219087"/>
            <a:ext cx="26449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/>
              <a:t>Pt100 érzékelők felépítése</a:t>
            </a:r>
          </a:p>
        </p:txBody>
      </p:sp>
      <p:sp>
        <p:nvSpPr>
          <p:cNvPr id="8" name="Téglalap 7"/>
          <p:cNvSpPr/>
          <p:nvPr/>
        </p:nvSpPr>
        <p:spPr>
          <a:xfrm>
            <a:off x="467544" y="252365"/>
            <a:ext cx="791665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/>
              <a:t>Az ellenállás hőmérsékleti függésének egyek alkalmazása az ellenállás-hőmérő, amely szinte kizárólag vékony platina drótból készült kerámiába ágyazott,  platina huzalból készített 100, vagy </a:t>
            </a:r>
            <a:r>
              <a:rPr lang="hu-HU" dirty="0" smtClean="0"/>
              <a:t>200</a:t>
            </a:r>
            <a:r>
              <a:rPr lang="hu-HU" dirty="0">
                <a:latin typeface="Symbol" pitchFamily="18" charset="2"/>
              </a:rPr>
              <a:t>W</a:t>
            </a:r>
            <a:r>
              <a:rPr lang="hu-HU" dirty="0" smtClean="0"/>
              <a:t> </a:t>
            </a:r>
            <a:r>
              <a:rPr lang="hu-HU" dirty="0"/>
              <a:t>ellenállású spirális.</a:t>
            </a:r>
          </a:p>
        </p:txBody>
      </p:sp>
    </p:spTree>
    <p:extLst>
      <p:ext uri="{BB962C8B-B14F-4D97-AF65-F5344CB8AC3E}">
        <p14:creationId xmlns:p14="http://schemas.microsoft.com/office/powerpoint/2010/main" val="3445792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529</Words>
  <Application>Microsoft Office PowerPoint</Application>
  <PresentationFormat>Diavetítés a képernyőre (16:10 oldalarány)</PresentationFormat>
  <Paragraphs>45</Paragraphs>
  <Slides>10</Slides>
  <Notes>0</Notes>
  <HiddenSlides>0</HiddenSlides>
  <MMClips>0</MMClips>
  <ScaleCrop>false</ScaleCrop>
  <HeadingPairs>
    <vt:vector size="6" baseType="variant">
      <vt:variant>
        <vt:lpstr>Téma</vt:lpstr>
      </vt:variant>
      <vt:variant>
        <vt:i4>1</vt:i4>
      </vt:variant>
      <vt:variant>
        <vt:lpstr>Beágyazott OLE kiszolgálók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2" baseType="lpstr">
      <vt:lpstr>Office-téma</vt:lpstr>
      <vt:lpstr>Equation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user</dc:creator>
  <cp:lastModifiedBy>Horváth Miklós Dr.</cp:lastModifiedBy>
  <cp:revision>26</cp:revision>
  <dcterms:created xsi:type="dcterms:W3CDTF">2012-10-15T21:17:05Z</dcterms:created>
  <dcterms:modified xsi:type="dcterms:W3CDTF">2012-10-16T13:02:20Z</dcterms:modified>
</cp:coreProperties>
</file>