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75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1B2FF-4C2C-45C0-B565-F7768744F452}" type="datetimeFigureOut">
              <a:rPr lang="hu-HU" smtClean="0"/>
              <a:pPr/>
              <a:t>2012.10.15.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02E25-2731-442A-9A25-C6F1E6A4136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4.bin"/><Relationship Id="rId3" Type="http://schemas.openxmlformats.org/officeDocument/2006/relationships/oleObject" Target="../embeddings/oleObject6.bin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3.wmf"/><Relationship Id="rId4" Type="http://schemas.openxmlformats.org/officeDocument/2006/relationships/image" Target="../media/image6.wmf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2786050" y="2071682"/>
            <a:ext cx="37241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6000" b="1" dirty="0"/>
              <a:t>Egyenáram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214282" y="285732"/>
            <a:ext cx="87154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 </a:t>
            </a:r>
            <a:r>
              <a:rPr lang="hu-HU" sz="2000" dirty="0" smtClean="0"/>
              <a:t>Két </a:t>
            </a:r>
            <a:r>
              <a:rPr lang="hu-HU" sz="2000" dirty="0"/>
              <a:t>különböző töltésű testet </a:t>
            </a:r>
            <a:r>
              <a:rPr lang="hu-HU" sz="2000" dirty="0" smtClean="0"/>
              <a:t>egy </a:t>
            </a:r>
            <a:r>
              <a:rPr lang="hu-HU" sz="2000" dirty="0"/>
              <a:t>olyan </a:t>
            </a:r>
            <a:r>
              <a:rPr lang="hu-HU" sz="2000" dirty="0" smtClean="0"/>
              <a:t>anyaggal összekötve, </a:t>
            </a:r>
            <a:r>
              <a:rPr lang="hu-HU" sz="2000" dirty="0"/>
              <a:t>amelyben legalább az egyik töltéshordozó szabadon </a:t>
            </a:r>
            <a:r>
              <a:rPr lang="hu-HU" sz="2000" dirty="0" smtClean="0"/>
              <a:t>mozoghat, a </a:t>
            </a:r>
            <a:r>
              <a:rPr lang="hu-HU" sz="2000" dirty="0"/>
              <a:t>negatív töltéssel rendelkező testről a pozitív felé elektronok mozognak, azt mondjuk, hogy villamos áram folyik.</a:t>
            </a:r>
          </a:p>
        </p:txBody>
      </p:sp>
      <p:sp>
        <p:nvSpPr>
          <p:cNvPr id="5" name="Téglalap 4"/>
          <p:cNvSpPr/>
          <p:nvPr/>
        </p:nvSpPr>
        <p:spPr>
          <a:xfrm>
            <a:off x="1500166" y="1928806"/>
            <a:ext cx="714380" cy="1143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Téglalap 5"/>
          <p:cNvSpPr/>
          <p:nvPr/>
        </p:nvSpPr>
        <p:spPr>
          <a:xfrm>
            <a:off x="4929190" y="1928806"/>
            <a:ext cx="714380" cy="11430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8" name="Egyenes összekötő 7"/>
          <p:cNvCxnSpPr/>
          <p:nvPr/>
        </p:nvCxnSpPr>
        <p:spPr>
          <a:xfrm>
            <a:off x="2214546" y="2214558"/>
            <a:ext cx="271464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>
            <a:off x="2214546" y="2857500"/>
            <a:ext cx="271464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Csoportba foglalás 17"/>
          <p:cNvGrpSpPr/>
          <p:nvPr/>
        </p:nvGrpSpPr>
        <p:grpSpPr>
          <a:xfrm>
            <a:off x="4214810" y="2214558"/>
            <a:ext cx="255198" cy="369332"/>
            <a:chOff x="4214810" y="2214558"/>
            <a:chExt cx="255198" cy="369332"/>
          </a:xfrm>
        </p:grpSpPr>
        <p:sp>
          <p:nvSpPr>
            <p:cNvPr id="11" name="Ellipszis 10"/>
            <p:cNvSpPr/>
            <p:nvPr/>
          </p:nvSpPr>
          <p:spPr>
            <a:xfrm>
              <a:off x="4232566" y="2294874"/>
              <a:ext cx="214314" cy="214314"/>
            </a:xfrm>
            <a:prstGeom prst="ellipse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" name="Téglalap 11"/>
            <p:cNvSpPr/>
            <p:nvPr/>
          </p:nvSpPr>
          <p:spPr>
            <a:xfrm>
              <a:off x="4214810" y="2214558"/>
              <a:ext cx="2551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/>
                <a:t>-</a:t>
              </a:r>
            </a:p>
          </p:txBody>
        </p:sp>
      </p:grpSp>
      <p:grpSp>
        <p:nvGrpSpPr>
          <p:cNvPr id="19" name="Csoportba foglalás 18"/>
          <p:cNvGrpSpPr/>
          <p:nvPr/>
        </p:nvGrpSpPr>
        <p:grpSpPr>
          <a:xfrm>
            <a:off x="3857620" y="2428872"/>
            <a:ext cx="255198" cy="369332"/>
            <a:chOff x="4214810" y="2214558"/>
            <a:chExt cx="255198" cy="369332"/>
          </a:xfrm>
        </p:grpSpPr>
        <p:sp>
          <p:nvSpPr>
            <p:cNvPr id="20" name="Ellipszis 19"/>
            <p:cNvSpPr/>
            <p:nvPr/>
          </p:nvSpPr>
          <p:spPr>
            <a:xfrm>
              <a:off x="4232566" y="2294874"/>
              <a:ext cx="214314" cy="214314"/>
            </a:xfrm>
            <a:prstGeom prst="ellipse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1" name="Téglalap 20"/>
            <p:cNvSpPr/>
            <p:nvPr/>
          </p:nvSpPr>
          <p:spPr>
            <a:xfrm>
              <a:off x="4214810" y="2214558"/>
              <a:ext cx="2551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/>
                <a:t>-</a:t>
              </a:r>
            </a:p>
          </p:txBody>
        </p:sp>
      </p:grpSp>
      <p:grpSp>
        <p:nvGrpSpPr>
          <p:cNvPr id="22" name="Csoportba foglalás 21"/>
          <p:cNvGrpSpPr/>
          <p:nvPr/>
        </p:nvGrpSpPr>
        <p:grpSpPr>
          <a:xfrm>
            <a:off x="4652962" y="2509834"/>
            <a:ext cx="255198" cy="369332"/>
            <a:chOff x="4214810" y="2214558"/>
            <a:chExt cx="255198" cy="369332"/>
          </a:xfrm>
        </p:grpSpPr>
        <p:sp>
          <p:nvSpPr>
            <p:cNvPr id="23" name="Ellipszis 22"/>
            <p:cNvSpPr/>
            <p:nvPr/>
          </p:nvSpPr>
          <p:spPr>
            <a:xfrm>
              <a:off x="4232566" y="2294874"/>
              <a:ext cx="214314" cy="214314"/>
            </a:xfrm>
            <a:prstGeom prst="ellipse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4" name="Téglalap 23"/>
            <p:cNvSpPr/>
            <p:nvPr/>
          </p:nvSpPr>
          <p:spPr>
            <a:xfrm>
              <a:off x="4214810" y="2214558"/>
              <a:ext cx="2551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/>
                <a:t>-</a:t>
              </a:r>
            </a:p>
          </p:txBody>
        </p:sp>
      </p:grpSp>
      <p:grpSp>
        <p:nvGrpSpPr>
          <p:cNvPr id="25" name="Csoportba foglalás 24"/>
          <p:cNvGrpSpPr/>
          <p:nvPr/>
        </p:nvGrpSpPr>
        <p:grpSpPr>
          <a:xfrm>
            <a:off x="3571868" y="2214558"/>
            <a:ext cx="255198" cy="369332"/>
            <a:chOff x="4214810" y="2214558"/>
            <a:chExt cx="255198" cy="369332"/>
          </a:xfrm>
        </p:grpSpPr>
        <p:sp>
          <p:nvSpPr>
            <p:cNvPr id="26" name="Ellipszis 25"/>
            <p:cNvSpPr/>
            <p:nvPr/>
          </p:nvSpPr>
          <p:spPr>
            <a:xfrm>
              <a:off x="4232566" y="2294874"/>
              <a:ext cx="214314" cy="214314"/>
            </a:xfrm>
            <a:prstGeom prst="ellipse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7" name="Téglalap 26"/>
            <p:cNvSpPr/>
            <p:nvPr/>
          </p:nvSpPr>
          <p:spPr>
            <a:xfrm>
              <a:off x="4214810" y="2214558"/>
              <a:ext cx="2551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/>
                <a:t>-</a:t>
              </a:r>
            </a:p>
          </p:txBody>
        </p:sp>
      </p:grpSp>
      <p:grpSp>
        <p:nvGrpSpPr>
          <p:cNvPr id="28" name="Csoportba foglalás 27"/>
          <p:cNvGrpSpPr/>
          <p:nvPr/>
        </p:nvGrpSpPr>
        <p:grpSpPr>
          <a:xfrm>
            <a:off x="3071802" y="2428872"/>
            <a:ext cx="255198" cy="369332"/>
            <a:chOff x="4214810" y="2214558"/>
            <a:chExt cx="255198" cy="369332"/>
          </a:xfrm>
        </p:grpSpPr>
        <p:sp>
          <p:nvSpPr>
            <p:cNvPr id="29" name="Ellipszis 28"/>
            <p:cNvSpPr/>
            <p:nvPr/>
          </p:nvSpPr>
          <p:spPr>
            <a:xfrm>
              <a:off x="4232566" y="2294874"/>
              <a:ext cx="214314" cy="214314"/>
            </a:xfrm>
            <a:prstGeom prst="ellipse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Téglalap 29"/>
            <p:cNvSpPr/>
            <p:nvPr/>
          </p:nvSpPr>
          <p:spPr>
            <a:xfrm>
              <a:off x="4214810" y="2214558"/>
              <a:ext cx="2551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/>
                <a:t>-</a:t>
              </a:r>
            </a:p>
          </p:txBody>
        </p:sp>
      </p:grpSp>
      <p:grpSp>
        <p:nvGrpSpPr>
          <p:cNvPr id="31" name="Csoportba foglalás 30"/>
          <p:cNvGrpSpPr/>
          <p:nvPr/>
        </p:nvGrpSpPr>
        <p:grpSpPr>
          <a:xfrm>
            <a:off x="2714612" y="2214558"/>
            <a:ext cx="255198" cy="369332"/>
            <a:chOff x="4214810" y="2214558"/>
            <a:chExt cx="255198" cy="369332"/>
          </a:xfrm>
        </p:grpSpPr>
        <p:sp>
          <p:nvSpPr>
            <p:cNvPr id="32" name="Ellipszis 31"/>
            <p:cNvSpPr/>
            <p:nvPr/>
          </p:nvSpPr>
          <p:spPr>
            <a:xfrm>
              <a:off x="4232566" y="2294874"/>
              <a:ext cx="214314" cy="214314"/>
            </a:xfrm>
            <a:prstGeom prst="ellipse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3" name="Téglalap 32"/>
            <p:cNvSpPr/>
            <p:nvPr/>
          </p:nvSpPr>
          <p:spPr>
            <a:xfrm>
              <a:off x="4214810" y="2214558"/>
              <a:ext cx="2551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/>
                <a:t>-</a:t>
              </a:r>
            </a:p>
          </p:txBody>
        </p:sp>
      </p:grp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643042" y="2285996"/>
          <a:ext cx="428628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126725" imgH="126725" progId="Equation.3">
                  <p:embed/>
                </p:oleObj>
              </mc:Choice>
              <mc:Fallback>
                <p:oleObj name="Equation" r:id="rId3" imgW="126725" imgH="126725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2285996"/>
                        <a:ext cx="428628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265659"/>
              </p:ext>
            </p:extLst>
          </p:nvPr>
        </p:nvGraphicFramePr>
        <p:xfrm>
          <a:off x="5078188" y="2357434"/>
          <a:ext cx="328614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114102" imgH="63390" progId="Equation.3">
                  <p:embed/>
                </p:oleObj>
              </mc:Choice>
              <mc:Fallback>
                <p:oleObj name="Equation" r:id="rId5" imgW="114102" imgH="6339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188" y="2357434"/>
                        <a:ext cx="328614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" name="Csoportba foglalás 37"/>
          <p:cNvGrpSpPr/>
          <p:nvPr/>
        </p:nvGrpSpPr>
        <p:grpSpPr>
          <a:xfrm>
            <a:off x="2428860" y="2571748"/>
            <a:ext cx="255198" cy="369332"/>
            <a:chOff x="4214810" y="2214558"/>
            <a:chExt cx="255198" cy="369332"/>
          </a:xfrm>
        </p:grpSpPr>
        <p:sp>
          <p:nvSpPr>
            <p:cNvPr id="39" name="Ellipszis 38"/>
            <p:cNvSpPr/>
            <p:nvPr/>
          </p:nvSpPr>
          <p:spPr>
            <a:xfrm>
              <a:off x="4232566" y="2294874"/>
              <a:ext cx="214314" cy="214314"/>
            </a:xfrm>
            <a:prstGeom prst="ellipse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0" name="Téglalap 39"/>
            <p:cNvSpPr/>
            <p:nvPr/>
          </p:nvSpPr>
          <p:spPr>
            <a:xfrm>
              <a:off x="4214810" y="2214558"/>
              <a:ext cx="2551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/>
                <a:t>-</a:t>
              </a:r>
            </a:p>
          </p:txBody>
        </p:sp>
      </p:grpSp>
      <p:cxnSp>
        <p:nvCxnSpPr>
          <p:cNvPr id="42" name="Egyenes összekötő nyíllal 41"/>
          <p:cNvCxnSpPr/>
          <p:nvPr/>
        </p:nvCxnSpPr>
        <p:spPr>
          <a:xfrm rot="10800000">
            <a:off x="4357686" y="2714624"/>
            <a:ext cx="285752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nyíllal 42"/>
          <p:cNvCxnSpPr/>
          <p:nvPr/>
        </p:nvCxnSpPr>
        <p:spPr>
          <a:xfrm rot="10800000">
            <a:off x="3929058" y="2428872"/>
            <a:ext cx="285752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gyenes összekötő nyíllal 43"/>
          <p:cNvCxnSpPr/>
          <p:nvPr/>
        </p:nvCxnSpPr>
        <p:spPr>
          <a:xfrm rot="10800000">
            <a:off x="3571868" y="2610528"/>
            <a:ext cx="285752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gyenes összekötő nyíllal 44"/>
          <p:cNvCxnSpPr/>
          <p:nvPr/>
        </p:nvCxnSpPr>
        <p:spPr>
          <a:xfrm rot="10800000">
            <a:off x="3286116" y="2428872"/>
            <a:ext cx="285752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gyenes összekötő nyíllal 45"/>
          <p:cNvCxnSpPr/>
          <p:nvPr/>
        </p:nvCxnSpPr>
        <p:spPr>
          <a:xfrm rot="10800000">
            <a:off x="2792172" y="2599642"/>
            <a:ext cx="285752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gyenes összekötő nyíllal 46"/>
          <p:cNvCxnSpPr/>
          <p:nvPr/>
        </p:nvCxnSpPr>
        <p:spPr>
          <a:xfrm rot="10800000">
            <a:off x="2428860" y="2407100"/>
            <a:ext cx="285752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gyenes összekötő nyíllal 47"/>
          <p:cNvCxnSpPr/>
          <p:nvPr/>
        </p:nvCxnSpPr>
        <p:spPr>
          <a:xfrm rot="10800000">
            <a:off x="2160116" y="2764290"/>
            <a:ext cx="285752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églalap 48"/>
          <p:cNvSpPr/>
          <p:nvPr/>
        </p:nvSpPr>
        <p:spPr>
          <a:xfrm>
            <a:off x="142844" y="3857632"/>
            <a:ext cx="407196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XIX. század végén úgy gondolták, hogy a pozitív töltések mozognak ezért azok mozgásiránya lett az elfogadott, ún. technikai áramirány.   </a:t>
            </a:r>
          </a:p>
        </p:txBody>
      </p:sp>
      <p:cxnSp>
        <p:nvCxnSpPr>
          <p:cNvPr id="51" name="Egyenes összekötő nyíllal 50"/>
          <p:cNvCxnSpPr/>
          <p:nvPr/>
        </p:nvCxnSpPr>
        <p:spPr>
          <a:xfrm>
            <a:off x="2786050" y="3143252"/>
            <a:ext cx="1143008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Szövegdoboz 51"/>
          <p:cNvSpPr txBox="1"/>
          <p:nvPr/>
        </p:nvSpPr>
        <p:spPr>
          <a:xfrm>
            <a:off x="3071802" y="321469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hu-H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églalap 52"/>
          <p:cNvSpPr/>
          <p:nvPr/>
        </p:nvSpPr>
        <p:spPr>
          <a:xfrm>
            <a:off x="4214810" y="3811465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2000" b="1" dirty="0"/>
              <a:t>technikai áramirány</a:t>
            </a:r>
            <a:r>
              <a:rPr lang="hu-HU" sz="2000" dirty="0"/>
              <a:t>: a pozitív pólustól a negatív felé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286248" y="4565518"/>
            <a:ext cx="47149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ja-JP" sz="2000" b="1" dirty="0">
                <a:latin typeface="Arial" pitchFamily="34" charset="0"/>
                <a:ea typeface="Times New Roman" pitchFamily="18" charset="0"/>
              </a:rPr>
              <a:t>f</a:t>
            </a:r>
            <a:r>
              <a:rPr lang="hu-HU" altLang="ja-JP" sz="2000" b="1" dirty="0" smtClean="0">
                <a:latin typeface="Arial" pitchFamily="34" charset="0"/>
                <a:ea typeface="Times New Roman" pitchFamily="18" charset="0"/>
              </a:rPr>
              <a:t>izikai áramirány:</a:t>
            </a: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 negatív pólustól a pozitív felé (elektronok áramlási iránya)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6" grpId="0" animBg="1" autoUpdateAnimBg="0"/>
      <p:bldP spid="49" grpId="0" autoUpdateAnimBg="0"/>
      <p:bldP spid="52" grpId="0" autoUpdateAnimBg="0"/>
      <p:bldP spid="53" grpId="0"/>
      <p:bldP spid="10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285720" y="357170"/>
            <a:ext cx="85011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dirty="0" smtClean="0"/>
              <a:t>Áramerősség:</a:t>
            </a:r>
            <a:r>
              <a:rPr lang="hu-HU" sz="2000" dirty="0" smtClean="0"/>
              <a:t>  az </a:t>
            </a:r>
            <a:r>
              <a:rPr lang="hu-HU" sz="2000" dirty="0"/>
              <a:t>adott keresztmetszeten egységnyi idő alatt átáramlott villamos </a:t>
            </a:r>
            <a:r>
              <a:rPr lang="hu-HU" sz="2000" dirty="0" smtClean="0"/>
              <a:t>töltés. </a:t>
            </a:r>
            <a:endParaRPr lang="hu-HU" sz="20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857356" y="1285864"/>
          <a:ext cx="4071967" cy="729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3" imgW="2184400" imgH="393700" progId="Equation.3">
                  <p:embed/>
                </p:oleObj>
              </mc:Choice>
              <mc:Fallback>
                <p:oleObj name="Equation" r:id="rId3" imgW="2184400" imgH="3937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1285864"/>
                        <a:ext cx="4071967" cy="7290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églalap 6"/>
          <p:cNvSpPr/>
          <p:nvPr/>
        </p:nvSpPr>
        <p:spPr>
          <a:xfrm>
            <a:off x="357158" y="2214558"/>
            <a:ext cx="35357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Az áramerősség mértékegysége: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4286248" y="2143120"/>
          <a:ext cx="1391650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5" imgW="698400" imgH="355320" progId="Equation.3">
                  <p:embed/>
                </p:oleObj>
              </mc:Choice>
              <mc:Fallback>
                <p:oleObj name="Equation" r:id="rId5" imgW="698400" imgH="3553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2143120"/>
                        <a:ext cx="1391650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églalap 9"/>
          <p:cNvSpPr/>
          <p:nvPr/>
        </p:nvSpPr>
        <p:spPr>
          <a:xfrm>
            <a:off x="142844" y="3143252"/>
            <a:ext cx="664373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dirty="0" smtClean="0"/>
              <a:t>áramsűrűség:</a:t>
            </a:r>
            <a:r>
              <a:rPr lang="hu-HU" sz="2000" dirty="0" smtClean="0"/>
              <a:t> </a:t>
            </a:r>
            <a:r>
              <a:rPr lang="hu-HU" sz="2000" dirty="0"/>
              <a:t>az egységnyi felületen áthaladó </a:t>
            </a:r>
            <a:r>
              <a:rPr lang="hu-HU" sz="2000" dirty="0" smtClean="0"/>
              <a:t>áramerősség</a:t>
            </a:r>
            <a:endParaRPr lang="hu-HU" sz="2000" dirty="0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357422" y="4000508"/>
          <a:ext cx="3556024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Equation" r:id="rId7" imgW="2133600" imgH="431800" progId="Equation.3">
                  <p:embed/>
                </p:oleObj>
              </mc:Choice>
              <mc:Fallback>
                <p:oleObj name="Equation" r:id="rId7" imgW="2133600" imgH="431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4000508"/>
                        <a:ext cx="3556024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1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1071537" y="2067842"/>
            <a:ext cx="542925" cy="289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ΔV</a:t>
            </a:r>
          </a:p>
        </p:txBody>
      </p:sp>
      <p:sp>
        <p:nvSpPr>
          <p:cNvPr id="16423" name="Oval 39"/>
          <p:cNvSpPr>
            <a:spLocks noChangeArrowheads="1"/>
          </p:cNvSpPr>
          <p:nvPr/>
        </p:nvSpPr>
        <p:spPr bwMode="auto">
          <a:xfrm>
            <a:off x="857224" y="3162465"/>
            <a:ext cx="72390" cy="72398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6425" name="Text Box 41"/>
          <p:cNvSpPr txBox="1">
            <a:spLocks noChangeArrowheads="1"/>
          </p:cNvSpPr>
          <p:nvPr/>
        </p:nvSpPr>
        <p:spPr bwMode="auto">
          <a:xfrm>
            <a:off x="423355" y="3085851"/>
            <a:ext cx="325755" cy="253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e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61" name="Csoportba foglalás 60"/>
          <p:cNvGrpSpPr/>
          <p:nvPr/>
        </p:nvGrpSpPr>
        <p:grpSpPr>
          <a:xfrm>
            <a:off x="1140254" y="2669563"/>
            <a:ext cx="2423471" cy="1147173"/>
            <a:chOff x="2928926" y="2281949"/>
            <a:chExt cx="2423471" cy="1147173"/>
          </a:xfrm>
        </p:grpSpPr>
        <p:sp>
          <p:nvSpPr>
            <p:cNvPr id="16416" name="AutoShape 32"/>
            <p:cNvSpPr>
              <a:spLocks noChangeArrowheads="1"/>
            </p:cNvSpPr>
            <p:nvPr/>
          </p:nvSpPr>
          <p:spPr bwMode="auto">
            <a:xfrm flipH="1">
              <a:off x="2928926" y="2285996"/>
              <a:ext cx="2400300" cy="1143126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417" name="Line 33"/>
            <p:cNvSpPr>
              <a:spLocks noChangeShapeType="1"/>
            </p:cNvSpPr>
            <p:nvPr/>
          </p:nvSpPr>
          <p:spPr bwMode="auto">
            <a:xfrm>
              <a:off x="3405487" y="2288300"/>
              <a:ext cx="281940" cy="2895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418" name="Line 34"/>
            <p:cNvSpPr>
              <a:spLocks noChangeShapeType="1"/>
            </p:cNvSpPr>
            <p:nvPr/>
          </p:nvSpPr>
          <p:spPr bwMode="auto">
            <a:xfrm>
              <a:off x="3681712" y="2584242"/>
              <a:ext cx="635" cy="8325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419" name="Line 35"/>
            <p:cNvSpPr>
              <a:spLocks noChangeShapeType="1"/>
            </p:cNvSpPr>
            <p:nvPr/>
          </p:nvSpPr>
          <p:spPr bwMode="auto">
            <a:xfrm>
              <a:off x="3405487" y="3125322"/>
              <a:ext cx="281940" cy="2895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420" name="Line 36"/>
            <p:cNvSpPr>
              <a:spLocks noChangeShapeType="1"/>
            </p:cNvSpPr>
            <p:nvPr/>
          </p:nvSpPr>
          <p:spPr bwMode="auto">
            <a:xfrm>
              <a:off x="3405487" y="2281949"/>
              <a:ext cx="635" cy="8325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427" name="Line 43"/>
            <p:cNvSpPr>
              <a:spLocks noChangeShapeType="1"/>
            </p:cNvSpPr>
            <p:nvPr/>
          </p:nvSpPr>
          <p:spPr bwMode="auto">
            <a:xfrm>
              <a:off x="2971147" y="3120876"/>
              <a:ext cx="209931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428" name="Line 44"/>
            <p:cNvSpPr>
              <a:spLocks noChangeShapeType="1"/>
            </p:cNvSpPr>
            <p:nvPr/>
          </p:nvSpPr>
          <p:spPr bwMode="auto">
            <a:xfrm>
              <a:off x="5070457" y="2288300"/>
              <a:ext cx="635" cy="8325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429" name="Line 45"/>
            <p:cNvSpPr>
              <a:spLocks noChangeShapeType="1"/>
            </p:cNvSpPr>
            <p:nvPr/>
          </p:nvSpPr>
          <p:spPr bwMode="auto">
            <a:xfrm>
              <a:off x="5070457" y="3120876"/>
              <a:ext cx="281940" cy="2895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  <p:sp>
        <p:nvSpPr>
          <p:cNvPr id="16430" name="Line 46"/>
          <p:cNvSpPr>
            <a:spLocks noChangeShapeType="1"/>
          </p:cNvSpPr>
          <p:nvPr/>
        </p:nvSpPr>
        <p:spPr bwMode="auto">
          <a:xfrm flipH="1">
            <a:off x="2500298" y="2830957"/>
            <a:ext cx="506730" cy="635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6433" name="Line 49"/>
          <p:cNvSpPr>
            <a:spLocks noChangeShapeType="1"/>
          </p:cNvSpPr>
          <p:nvPr/>
        </p:nvSpPr>
        <p:spPr bwMode="auto">
          <a:xfrm>
            <a:off x="1411899" y="3836670"/>
            <a:ext cx="635" cy="289592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6434" name="Line 50"/>
          <p:cNvSpPr>
            <a:spLocks noChangeShapeType="1"/>
          </p:cNvSpPr>
          <p:nvPr/>
        </p:nvSpPr>
        <p:spPr bwMode="auto">
          <a:xfrm>
            <a:off x="1889379" y="3865934"/>
            <a:ext cx="635" cy="289592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6435" name="Line 51"/>
          <p:cNvSpPr>
            <a:spLocks noChangeShapeType="1"/>
          </p:cNvSpPr>
          <p:nvPr/>
        </p:nvSpPr>
        <p:spPr bwMode="auto">
          <a:xfrm>
            <a:off x="1430885" y="3970225"/>
            <a:ext cx="434340" cy="635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6439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438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122138"/>
              </p:ext>
            </p:extLst>
          </p:nvPr>
        </p:nvGraphicFramePr>
        <p:xfrm>
          <a:off x="2646506" y="2433525"/>
          <a:ext cx="21431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9" name="Equation" r:id="rId3" imgW="139639" imgH="203112" progId="Equation.3">
                  <p:embed/>
                </p:oleObj>
              </mc:Choice>
              <mc:Fallback>
                <p:oleObj name="Equation" r:id="rId3" imgW="139639" imgH="203112" progId="Equation.3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506" y="2433525"/>
                        <a:ext cx="214313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églalap 56"/>
          <p:cNvSpPr/>
          <p:nvPr/>
        </p:nvSpPr>
        <p:spPr>
          <a:xfrm>
            <a:off x="25085" y="142855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Az elektronok csak bizonyos anyagokban mozoghatnak, </a:t>
            </a:r>
            <a:r>
              <a:rPr lang="hu-HU" sz="2000" dirty="0" smtClean="0"/>
              <a:t>ezeket </a:t>
            </a:r>
            <a:r>
              <a:rPr lang="hu-HU" sz="2000" dirty="0"/>
              <a:t>elektromosan </a:t>
            </a:r>
            <a:r>
              <a:rPr lang="hu-HU" sz="2000" b="1" dirty="0"/>
              <a:t>vezetőknek</a:t>
            </a:r>
            <a:r>
              <a:rPr lang="hu-HU" sz="2000" dirty="0"/>
              <a:t>, másokban nem mozoghatnak szabadon (vagy egyáltalán nem), azokat a </a:t>
            </a:r>
            <a:r>
              <a:rPr lang="hu-HU" sz="2000" b="1" dirty="0"/>
              <a:t>szigetelőknek</a:t>
            </a:r>
            <a:r>
              <a:rPr lang="hu-HU" sz="2000" dirty="0"/>
              <a:t> nevezzük</a:t>
            </a:r>
            <a:r>
              <a:rPr lang="hu-HU" dirty="0"/>
              <a:t>.</a:t>
            </a:r>
          </a:p>
        </p:txBody>
      </p:sp>
      <p:sp>
        <p:nvSpPr>
          <p:cNvPr id="58" name="Téglalap 57"/>
          <p:cNvSpPr/>
          <p:nvPr/>
        </p:nvSpPr>
        <p:spPr>
          <a:xfrm>
            <a:off x="0" y="1158519"/>
            <a:ext cx="86439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Tegyük fel, hogy minden töltéshordozó ugyanakkora (e) töltéssel rendelkezik, és mindegyik azonos v sebességgel mozog a kezdő keresztmetszetre merőlegesen. </a:t>
            </a:r>
          </a:p>
        </p:txBody>
      </p:sp>
      <p:sp>
        <p:nvSpPr>
          <p:cNvPr id="59" name="Téglalap 58"/>
          <p:cNvSpPr/>
          <p:nvPr/>
        </p:nvSpPr>
        <p:spPr>
          <a:xfrm>
            <a:off x="4429124" y="1842862"/>
            <a:ext cx="3251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töltéshordozók </a:t>
            </a:r>
            <a:r>
              <a:rPr lang="hu-HU" dirty="0" smtClean="0"/>
              <a:t>koncentrációja: n</a:t>
            </a:r>
            <a:endParaRPr lang="hu-HU" dirty="0"/>
          </a:p>
        </p:txBody>
      </p:sp>
      <p:sp>
        <p:nvSpPr>
          <p:cNvPr id="60" name="Téglalap 59"/>
          <p:cNvSpPr/>
          <p:nvPr/>
        </p:nvSpPr>
        <p:spPr>
          <a:xfrm>
            <a:off x="4500562" y="2172768"/>
            <a:ext cx="2554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hasáb keresztmetszete: A</a:t>
            </a:r>
            <a:endParaRPr lang="hu-HU" dirty="0"/>
          </a:p>
        </p:txBody>
      </p:sp>
      <p:sp>
        <p:nvSpPr>
          <p:cNvPr id="62" name="Téglalap 61"/>
          <p:cNvSpPr/>
          <p:nvPr/>
        </p:nvSpPr>
        <p:spPr>
          <a:xfrm>
            <a:off x="4572000" y="2506166"/>
            <a:ext cx="1284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térerősség: </a:t>
            </a:r>
          </a:p>
        </p:txBody>
      </p:sp>
      <p:graphicFrame>
        <p:nvGraphicFramePr>
          <p:cNvPr id="16440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4221980"/>
              </p:ext>
            </p:extLst>
          </p:nvPr>
        </p:nvGraphicFramePr>
        <p:xfrm>
          <a:off x="5997370" y="2506166"/>
          <a:ext cx="214312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0" name="Equation" r:id="rId5" imgW="139639" imgH="203112" progId="Equation.3">
                  <p:embed/>
                </p:oleObj>
              </mc:Choice>
              <mc:Fallback>
                <p:oleObj name="Equation" r:id="rId5" imgW="139639" imgH="203112" progId="Equation.3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7370" y="2506166"/>
                        <a:ext cx="214312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525757" y="3109227"/>
            <a:ext cx="76009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>
            <a:off x="1304202" y="2428872"/>
            <a:ext cx="253365" cy="39818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64" name="Téglalap 63"/>
          <p:cNvSpPr/>
          <p:nvPr/>
        </p:nvSpPr>
        <p:spPr>
          <a:xfrm>
            <a:off x="3875806" y="2922007"/>
            <a:ext cx="4357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Δt</a:t>
            </a:r>
            <a:r>
              <a:rPr lang="hu-HU" dirty="0" smtClean="0"/>
              <a:t> idő alatt a kezdő keresztmetszetet átlépő töltéshordozók által elfoglalt térfogat: </a:t>
            </a:r>
            <a:endParaRPr lang="hu-HU" dirty="0"/>
          </a:p>
        </p:txBody>
      </p:sp>
      <p:sp>
        <p:nvSpPr>
          <p:cNvPr id="16442" name="Rectangle 5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441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390733"/>
              </p:ext>
            </p:extLst>
          </p:nvPr>
        </p:nvGraphicFramePr>
        <p:xfrm>
          <a:off x="7481127" y="3199290"/>
          <a:ext cx="1303776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1" name="Equation" r:id="rId6" imgW="888614" imgH="431613" progId="Equation.3">
                  <p:embed/>
                </p:oleObj>
              </mc:Choice>
              <mc:Fallback>
                <p:oleObj name="Equation" r:id="rId6" imgW="888614" imgH="431613" progId="Equation.3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1127" y="3199290"/>
                        <a:ext cx="1303776" cy="7143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43" name="Rectangle 59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,</a:t>
            </a:r>
            <a:endParaRPr kumimoji="0" lang="hu-HU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445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444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09015"/>
              </p:ext>
            </p:extLst>
          </p:nvPr>
        </p:nvGraphicFramePr>
        <p:xfrm>
          <a:off x="1401411" y="3970860"/>
          <a:ext cx="500066" cy="263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2" name="Equation" r:id="rId8" imgW="342603" imgH="177646" progId="Equation.3">
                  <p:embed/>
                </p:oleObj>
              </mc:Choice>
              <mc:Fallback>
                <p:oleObj name="Equation" r:id="rId8" imgW="342603" imgH="177646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411" y="3970860"/>
                        <a:ext cx="500066" cy="2639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églalap 34"/>
          <p:cNvSpPr/>
          <p:nvPr/>
        </p:nvSpPr>
        <p:spPr>
          <a:xfrm>
            <a:off x="3651872" y="3572264"/>
            <a:ext cx="4059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az ezalatt belépett töltéshordozók száma:</a:t>
            </a:r>
            <a:endParaRPr lang="hu-HU" dirty="0"/>
          </a:p>
        </p:txBody>
      </p:sp>
      <p:sp>
        <p:nvSpPr>
          <p:cNvPr id="16446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558272"/>
              </p:ext>
            </p:extLst>
          </p:nvPr>
        </p:nvGraphicFramePr>
        <p:xfrm>
          <a:off x="7734118" y="3656440"/>
          <a:ext cx="1000132" cy="263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3" name="Equation" r:id="rId10" imgW="685502" imgH="177723" progId="Equation.3">
                  <p:embed/>
                </p:oleObj>
              </mc:Choice>
              <mc:Fallback>
                <p:oleObj name="Equation" r:id="rId10" imgW="685502" imgH="177723" progId="Equation.3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118" y="3656440"/>
                        <a:ext cx="1000132" cy="2639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églalap 37"/>
          <p:cNvSpPr/>
          <p:nvPr/>
        </p:nvSpPr>
        <p:spPr>
          <a:xfrm>
            <a:off x="3786182" y="3941596"/>
            <a:ext cx="3632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az ezalatt az idő alatt belépett töltés:</a:t>
            </a:r>
            <a:endParaRPr lang="hu-HU" dirty="0"/>
          </a:p>
        </p:txBody>
      </p:sp>
      <p:sp>
        <p:nvSpPr>
          <p:cNvPr id="16448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447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063288"/>
              </p:ext>
            </p:extLst>
          </p:nvPr>
        </p:nvGraphicFramePr>
        <p:xfrm>
          <a:off x="4319413" y="4411411"/>
          <a:ext cx="3924995" cy="336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4" name="Equation" r:id="rId12" imgW="2336800" imgH="203200" progId="Equation.3">
                  <p:embed/>
                </p:oleObj>
              </mc:Choice>
              <mc:Fallback>
                <p:oleObj name="Equation" r:id="rId12" imgW="2336800" imgH="20320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413" y="4411411"/>
                        <a:ext cx="3924995" cy="3364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églalap 40"/>
          <p:cNvSpPr/>
          <p:nvPr/>
        </p:nvSpPr>
        <p:spPr>
          <a:xfrm>
            <a:off x="2986135" y="5066546"/>
            <a:ext cx="1700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az áramerősség:</a:t>
            </a:r>
            <a:endParaRPr lang="hu-HU" dirty="0"/>
          </a:p>
        </p:txBody>
      </p:sp>
      <p:sp>
        <p:nvSpPr>
          <p:cNvPr id="16450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449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24096"/>
              </p:ext>
            </p:extLst>
          </p:nvPr>
        </p:nvGraphicFramePr>
        <p:xfrm>
          <a:off x="5334000" y="4940300"/>
          <a:ext cx="248285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5" name="Equation" r:id="rId14" imgW="1562040" imgH="393480" progId="Equation.3">
                  <p:embed/>
                </p:oleObj>
              </mc:Choice>
              <mc:Fallback>
                <p:oleObj name="Equation" r:id="rId14" imgW="1562040" imgH="39348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940300"/>
                        <a:ext cx="2482850" cy="620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221808"/>
              </p:ext>
            </p:extLst>
          </p:nvPr>
        </p:nvGraphicFramePr>
        <p:xfrm>
          <a:off x="743745" y="2643026"/>
          <a:ext cx="226958" cy="331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6" name="Equation" r:id="rId16" imgW="126725" imgH="177415" progId="Equation.3">
                  <p:embed/>
                </p:oleObj>
              </mc:Choice>
              <mc:Fallback>
                <p:oleObj name="Equation" r:id="rId16" imgW="126725" imgH="177415" progId="Equation.3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745" y="2643026"/>
                        <a:ext cx="226958" cy="3317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Egyenes összekötő 5"/>
          <p:cNvCxnSpPr/>
          <p:nvPr/>
        </p:nvCxnSpPr>
        <p:spPr>
          <a:xfrm flipH="1">
            <a:off x="7298712" y="4985082"/>
            <a:ext cx="261749" cy="2334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gyenes összekötő 47"/>
          <p:cNvCxnSpPr/>
          <p:nvPr/>
        </p:nvCxnSpPr>
        <p:spPr>
          <a:xfrm flipH="1">
            <a:off x="6793680" y="5319142"/>
            <a:ext cx="261749" cy="2334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510087"/>
              </p:ext>
            </p:extLst>
          </p:nvPr>
        </p:nvGraphicFramePr>
        <p:xfrm>
          <a:off x="7812360" y="5066546"/>
          <a:ext cx="1127760" cy="315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7" name="Equation" r:id="rId18" imgW="647419" imgH="177723" progId="Equation.3">
                  <p:embed/>
                </p:oleObj>
              </mc:Choice>
              <mc:Fallback>
                <p:oleObj name="Equation" r:id="rId18" imgW="647419" imgH="177723" progId="Equation.3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5066546"/>
                        <a:ext cx="1127760" cy="3151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églalap 8"/>
          <p:cNvSpPr/>
          <p:nvPr/>
        </p:nvSpPr>
        <p:spPr>
          <a:xfrm>
            <a:off x="1138892" y="3185546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6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6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22" grpId="0" autoUpdateAnimBg="0"/>
      <p:bldP spid="16423" grpId="0" animBg="1" autoUpdateAnimBg="0"/>
      <p:bldP spid="16425" grpId="0"/>
      <p:bldP spid="16430" grpId="0" animBg="1" autoUpdateAnimBg="0"/>
      <p:bldP spid="16433" grpId="0" animBg="1" autoUpdateAnimBg="0"/>
      <p:bldP spid="16434" grpId="0" animBg="1" autoUpdateAnimBg="0"/>
      <p:bldP spid="16435" grpId="0" animBg="1" autoUpdateAnimBg="0"/>
      <p:bldP spid="58" grpId="0" autoUpdateAnimBg="0"/>
      <p:bldP spid="59" grpId="0" autoUpdateAnimBg="0"/>
      <p:bldP spid="60" grpId="0" autoUpdateAnimBg="0"/>
      <p:bldP spid="62" grpId="0" autoUpdateAnimBg="0"/>
      <p:bldP spid="16424" grpId="0" animBg="1" autoUpdateAnimBg="0"/>
      <p:bldP spid="16421" grpId="0" animBg="1" autoUpdateAnimBg="0"/>
      <p:bldP spid="64" grpId="0" autoUpdateAnimBg="0"/>
      <p:bldP spid="35" grpId="0"/>
      <p:bldP spid="38" grpId="0"/>
      <p:bldP spid="41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36758" y="265303"/>
            <a:ext cx="189301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az áramsűrűség: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425148"/>
              </p:ext>
            </p:extLst>
          </p:nvPr>
        </p:nvGraphicFramePr>
        <p:xfrm>
          <a:off x="3040063" y="179388"/>
          <a:ext cx="23495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7" name="Equation" r:id="rId3" imgW="1269720" imgH="393480" progId="Equation.3">
                  <p:embed/>
                </p:oleObj>
              </mc:Choice>
              <mc:Fallback>
                <p:oleObj name="Equation" r:id="rId3" imgW="12697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063" y="179388"/>
                        <a:ext cx="2349500" cy="720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9" name="Téglalap 8"/>
          <p:cNvSpPr/>
          <p:nvPr/>
        </p:nvSpPr>
        <p:spPr>
          <a:xfrm>
            <a:off x="279838" y="1242944"/>
            <a:ext cx="630193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a töltéshordozók sebessége arányos a térerősséggel:</a:t>
            </a:r>
            <a:endParaRPr lang="hu-HU" sz="2000" dirty="0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267841"/>
              </p:ext>
            </p:extLst>
          </p:nvPr>
        </p:nvGraphicFramePr>
        <p:xfrm>
          <a:off x="3582685" y="1777380"/>
          <a:ext cx="1118788" cy="412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8" name="Equation" r:id="rId5" imgW="545626" imgH="203024" progId="Equation.3">
                  <p:embed/>
                </p:oleObj>
              </mc:Choice>
              <mc:Fallback>
                <p:oleObj name="Equation" r:id="rId5" imgW="545626" imgH="203024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2685" y="1777380"/>
                        <a:ext cx="1118788" cy="4121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églalap 11"/>
          <p:cNvSpPr/>
          <p:nvPr/>
        </p:nvSpPr>
        <p:spPr>
          <a:xfrm>
            <a:off x="395536" y="2281436"/>
            <a:ext cx="78581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ahol </a:t>
            </a:r>
            <a:r>
              <a:rPr lang="hu-HU" sz="2000" dirty="0" smtClean="0">
                <a:sym typeface="Symbol"/>
              </a:rPr>
              <a:t></a:t>
            </a:r>
            <a:r>
              <a:rPr lang="hu-HU" sz="2000" dirty="0" smtClean="0"/>
              <a:t>  </a:t>
            </a:r>
            <a:r>
              <a:rPr lang="hu-HU" sz="2000" b="1" dirty="0" smtClean="0"/>
              <a:t>mozgékonyság</a:t>
            </a:r>
            <a:r>
              <a:rPr lang="hu-HU" sz="2000" dirty="0" smtClean="0"/>
              <a:t> azaz az  egységnyi térerősség hatására kialakuló </a:t>
            </a:r>
            <a:r>
              <a:rPr lang="hu-HU" sz="2000" dirty="0" smtClean="0"/>
              <a:t>sebesség </a:t>
            </a:r>
            <a:endParaRPr lang="hu-HU" sz="2000" dirty="0"/>
          </a:p>
        </p:txBody>
      </p:sp>
      <p:sp>
        <p:nvSpPr>
          <p:cNvPr id="13" name="Téglalap 12"/>
          <p:cNvSpPr/>
          <p:nvPr/>
        </p:nvSpPr>
        <p:spPr>
          <a:xfrm>
            <a:off x="674079" y="3145532"/>
            <a:ext cx="18490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Mértékegysége:</a:t>
            </a:r>
            <a:endParaRPr lang="hu-HU" sz="2000" dirty="0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104861"/>
              </p:ext>
            </p:extLst>
          </p:nvPr>
        </p:nvGraphicFramePr>
        <p:xfrm>
          <a:off x="3309165" y="2769523"/>
          <a:ext cx="1694305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9" name="Equation" r:id="rId7" imgW="952087" imgH="647419" progId="Equation.3">
                  <p:embed/>
                </p:oleObj>
              </mc:Choice>
              <mc:Fallback>
                <p:oleObj name="Equation" r:id="rId7" imgW="952087" imgH="647419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9165" y="2769523"/>
                        <a:ext cx="1694305" cy="1152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églalap 15"/>
          <p:cNvSpPr/>
          <p:nvPr/>
        </p:nvSpPr>
        <p:spPr>
          <a:xfrm>
            <a:off x="1285852" y="4014767"/>
            <a:ext cx="7784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Ezért:</a:t>
            </a:r>
            <a:endParaRPr lang="hu-HU" sz="2000" dirty="0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707505"/>
              </p:ext>
            </p:extLst>
          </p:nvPr>
        </p:nvGraphicFramePr>
        <p:xfrm>
          <a:off x="3253520" y="4014008"/>
          <a:ext cx="1606512" cy="401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0" name="Equation" r:id="rId9" imgW="698400" imgH="177480" progId="Equation.3">
                  <p:embed/>
                </p:oleObj>
              </mc:Choice>
              <mc:Fallback>
                <p:oleObj name="Equation" r:id="rId9" imgW="69840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3520" y="4014008"/>
                        <a:ext cx="1606512" cy="4016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églalap 18"/>
          <p:cNvSpPr/>
          <p:nvPr/>
        </p:nvSpPr>
        <p:spPr>
          <a:xfrm>
            <a:off x="310922" y="4513684"/>
            <a:ext cx="8858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a jobb oldal első három tagja az anyagra jellemző állandó, a </a:t>
            </a:r>
            <a:r>
              <a:rPr lang="hu-HU" sz="2000" b="1" dirty="0" smtClean="0"/>
              <a:t>fajlagos  villamos </a:t>
            </a:r>
            <a:r>
              <a:rPr lang="hu-HU" sz="2000" b="1" dirty="0" smtClean="0"/>
              <a:t>vezetőképesség:</a:t>
            </a:r>
            <a:endParaRPr lang="hu-HU" sz="2000" b="1" dirty="0"/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095031"/>
              </p:ext>
            </p:extLst>
          </p:nvPr>
        </p:nvGraphicFramePr>
        <p:xfrm>
          <a:off x="3322378" y="4974782"/>
          <a:ext cx="1357323" cy="320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1" name="Equation" r:id="rId11" imgW="685502" imgH="165028" progId="Equation.3">
                  <p:embed/>
                </p:oleObj>
              </mc:Choice>
              <mc:Fallback>
                <p:oleObj name="Equation" r:id="rId11" imgW="685502" imgH="165028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2378" y="4974782"/>
                        <a:ext cx="1357323" cy="3204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Egyenes összekötő 4"/>
          <p:cNvCxnSpPr/>
          <p:nvPr/>
        </p:nvCxnSpPr>
        <p:spPr>
          <a:xfrm flipH="1">
            <a:off x="4860032" y="293176"/>
            <a:ext cx="286876" cy="2000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/>
          <p:nvPr/>
        </p:nvCxnSpPr>
        <p:spPr>
          <a:xfrm flipH="1">
            <a:off x="4427984" y="665413"/>
            <a:ext cx="286876" cy="2000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138496"/>
              </p:ext>
            </p:extLst>
          </p:nvPr>
        </p:nvGraphicFramePr>
        <p:xfrm>
          <a:off x="5429256" y="374185"/>
          <a:ext cx="938076" cy="29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2" name="Equation" r:id="rId13" imgW="444307" imgH="139639" progId="Equation.3">
                  <p:embed/>
                </p:oleObj>
              </mc:Choice>
              <mc:Fallback>
                <p:oleObj name="Equation" r:id="rId13" imgW="444307" imgH="13963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374185"/>
                        <a:ext cx="938076" cy="2993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6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62062" y="265212"/>
            <a:ext cx="21301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Ezzel kapjuk, hogy:</a:t>
            </a:r>
            <a:endParaRPr lang="hu-HU" sz="20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049345"/>
              </p:ext>
            </p:extLst>
          </p:nvPr>
        </p:nvGraphicFramePr>
        <p:xfrm>
          <a:off x="3635896" y="295990"/>
          <a:ext cx="1088556" cy="3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5" name="Equation" r:id="rId3" imgW="532937" imgH="177646" progId="Equation.3">
                  <p:embed/>
                </p:oleObj>
              </mc:Choice>
              <mc:Fallback>
                <p:oleObj name="Equation" r:id="rId3" imgW="532937" imgH="177646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95990"/>
                        <a:ext cx="1088556" cy="3693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églalap 6"/>
          <p:cNvSpPr/>
          <p:nvPr/>
        </p:nvSpPr>
        <p:spPr>
          <a:xfrm>
            <a:off x="285720" y="1071550"/>
            <a:ext cx="28952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b="1" dirty="0" smtClean="0"/>
              <a:t>Általános Ohm – törvény:</a:t>
            </a:r>
            <a:endParaRPr lang="hu-HU" sz="2000" dirty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368115"/>
              </p:ext>
            </p:extLst>
          </p:nvPr>
        </p:nvGraphicFramePr>
        <p:xfrm>
          <a:off x="3678626" y="1035635"/>
          <a:ext cx="1095075" cy="441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6" name="Equation" r:id="rId5" imgW="545626" imgH="215713" progId="Equation.3">
                  <p:embed/>
                </p:oleObj>
              </mc:Choice>
              <mc:Fallback>
                <p:oleObj name="Equation" r:id="rId5" imgW="545626" imgH="215713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626" y="1035635"/>
                        <a:ext cx="1095075" cy="4418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églalap 9"/>
          <p:cNvSpPr/>
          <p:nvPr/>
        </p:nvSpPr>
        <p:spPr>
          <a:xfrm>
            <a:off x="285720" y="1733255"/>
            <a:ext cx="850112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Válasszunk egy olyan vezetőt, amely párhuzamos falú, állandó keresztmetszetű és az anyagi minősége is homogén. Ekkor a térerőség homogén lesz, s vele a töltéshordozók sebessége is.</a:t>
            </a:r>
          </a:p>
          <a:p>
            <a:endParaRPr lang="hu-HU" dirty="0"/>
          </a:p>
        </p:txBody>
      </p:sp>
      <p:grpSp>
        <p:nvGrpSpPr>
          <p:cNvPr id="18437" name="Group 5"/>
          <p:cNvGrpSpPr>
            <a:grpSpLocks/>
          </p:cNvGrpSpPr>
          <p:nvPr/>
        </p:nvGrpSpPr>
        <p:grpSpPr bwMode="auto">
          <a:xfrm>
            <a:off x="559778" y="3042902"/>
            <a:ext cx="2428892" cy="1857388"/>
            <a:chOff x="2475" y="9585"/>
            <a:chExt cx="2580" cy="1845"/>
          </a:xfrm>
        </p:grpSpPr>
        <p:sp>
          <p:nvSpPr>
            <p:cNvPr id="18438" name="AutoShape 6"/>
            <p:cNvSpPr>
              <a:spLocks noChangeArrowheads="1"/>
            </p:cNvSpPr>
            <p:nvPr/>
          </p:nvSpPr>
          <p:spPr bwMode="auto">
            <a:xfrm>
              <a:off x="2475" y="10200"/>
              <a:ext cx="1725" cy="675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39" name="Line 7"/>
            <p:cNvSpPr>
              <a:spLocks noChangeShapeType="1"/>
            </p:cNvSpPr>
            <p:nvPr/>
          </p:nvSpPr>
          <p:spPr bwMode="auto">
            <a:xfrm>
              <a:off x="2475" y="10875"/>
              <a:ext cx="0" cy="3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40" name="Line 8"/>
            <p:cNvSpPr>
              <a:spLocks noChangeShapeType="1"/>
            </p:cNvSpPr>
            <p:nvPr/>
          </p:nvSpPr>
          <p:spPr bwMode="auto">
            <a:xfrm>
              <a:off x="4200" y="9885"/>
              <a:ext cx="0" cy="3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>
              <a:off x="2640" y="9870"/>
              <a:ext cx="0" cy="3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42" name="Line 10"/>
            <p:cNvSpPr>
              <a:spLocks noChangeShapeType="1"/>
            </p:cNvSpPr>
            <p:nvPr/>
          </p:nvSpPr>
          <p:spPr bwMode="auto">
            <a:xfrm>
              <a:off x="4035" y="10890"/>
              <a:ext cx="0" cy="3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43" name="Line 11"/>
            <p:cNvSpPr>
              <a:spLocks noChangeShapeType="1"/>
            </p:cNvSpPr>
            <p:nvPr/>
          </p:nvSpPr>
          <p:spPr bwMode="auto">
            <a:xfrm>
              <a:off x="2490" y="11055"/>
              <a:ext cx="15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44" name="Line 12"/>
            <p:cNvSpPr>
              <a:spLocks noChangeShapeType="1"/>
            </p:cNvSpPr>
            <p:nvPr/>
          </p:nvSpPr>
          <p:spPr bwMode="auto">
            <a:xfrm flipH="1">
              <a:off x="2685" y="9945"/>
              <a:ext cx="15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45" name="Line 13"/>
            <p:cNvSpPr>
              <a:spLocks noChangeShapeType="1"/>
            </p:cNvSpPr>
            <p:nvPr/>
          </p:nvSpPr>
          <p:spPr bwMode="auto">
            <a:xfrm flipH="1">
              <a:off x="3495" y="10095"/>
              <a:ext cx="6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46" name="Text Box 14"/>
            <p:cNvSpPr txBox="1">
              <a:spLocks noChangeArrowheads="1"/>
            </p:cNvSpPr>
            <p:nvPr/>
          </p:nvSpPr>
          <p:spPr bwMode="auto">
            <a:xfrm>
              <a:off x="2940" y="9585"/>
              <a:ext cx="450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l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47" name="Text Box 15"/>
            <p:cNvSpPr txBox="1">
              <a:spLocks noChangeArrowheads="1"/>
            </p:cNvSpPr>
            <p:nvPr/>
          </p:nvSpPr>
          <p:spPr bwMode="auto">
            <a:xfrm>
              <a:off x="3165" y="9855"/>
              <a:ext cx="480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E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48" name="Text Box 16"/>
            <p:cNvSpPr txBox="1">
              <a:spLocks noChangeArrowheads="1"/>
            </p:cNvSpPr>
            <p:nvPr/>
          </p:nvSpPr>
          <p:spPr bwMode="auto">
            <a:xfrm>
              <a:off x="3015" y="10980"/>
              <a:ext cx="465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49" name="Line 17"/>
            <p:cNvSpPr>
              <a:spLocks noChangeShapeType="1"/>
            </p:cNvSpPr>
            <p:nvPr/>
          </p:nvSpPr>
          <p:spPr bwMode="auto">
            <a:xfrm flipV="1">
              <a:off x="4140" y="10350"/>
              <a:ext cx="495" cy="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50" name="Text Box 18"/>
            <p:cNvSpPr txBox="1">
              <a:spLocks noChangeArrowheads="1"/>
            </p:cNvSpPr>
            <p:nvPr/>
          </p:nvSpPr>
          <p:spPr bwMode="auto">
            <a:xfrm>
              <a:off x="4545" y="10110"/>
              <a:ext cx="510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5" name="Téglalap 24"/>
          <p:cNvSpPr/>
          <p:nvPr/>
        </p:nvSpPr>
        <p:spPr>
          <a:xfrm>
            <a:off x="3071802" y="2643186"/>
            <a:ext cx="48744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A kialakuló térerősség U feszültség esetében:</a:t>
            </a:r>
            <a:endParaRPr lang="hu-HU" sz="2000" dirty="0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0" name="Téglalap 29"/>
          <p:cNvSpPr/>
          <p:nvPr/>
        </p:nvSpPr>
        <p:spPr>
          <a:xfrm>
            <a:off x="2592261" y="3777445"/>
            <a:ext cx="45552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Az általános Ohm törvény következtében: </a:t>
            </a:r>
            <a:endParaRPr lang="hu-HU" sz="2000" dirty="0"/>
          </a:p>
        </p:txBody>
      </p:sp>
      <p:sp>
        <p:nvSpPr>
          <p:cNvPr id="2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" name="Objektum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38275"/>
              </p:ext>
            </p:extLst>
          </p:nvPr>
        </p:nvGraphicFramePr>
        <p:xfrm>
          <a:off x="3635896" y="4673780"/>
          <a:ext cx="1267992" cy="316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7" name="Equation" r:id="rId7" imgW="723272" imgH="177646" progId="Equation.3">
                  <p:embed/>
                </p:oleObj>
              </mc:Choice>
              <mc:Fallback>
                <p:oleObj name="Equation" r:id="rId7" imgW="723272" imgH="177646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4673780"/>
                        <a:ext cx="1267992" cy="3169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8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723315"/>
              </p:ext>
            </p:extLst>
          </p:nvPr>
        </p:nvGraphicFramePr>
        <p:xfrm>
          <a:off x="5156582" y="3070658"/>
          <a:ext cx="7048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8" name="Equation" r:id="rId9" imgW="431613" imgH="393529" progId="Equation.3">
                  <p:embed/>
                </p:oleObj>
              </mc:Choice>
              <mc:Fallback>
                <p:oleObj name="Equation" r:id="rId9" imgW="431613" imgH="393529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6582" y="3070658"/>
                        <a:ext cx="70485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2" name="Objektum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316271"/>
              </p:ext>
            </p:extLst>
          </p:nvPr>
        </p:nvGraphicFramePr>
        <p:xfrm>
          <a:off x="4951794" y="4522772"/>
          <a:ext cx="111442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9" name="Equation" r:id="rId11" imgW="647419" imgH="393529" progId="Equation.3">
                  <p:embed/>
                </p:oleObj>
              </mc:Choice>
              <mc:Fallback>
                <p:oleObj name="Equation" r:id="rId11" imgW="647419" imgH="393529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1794" y="4522772"/>
                        <a:ext cx="1114425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25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571472" y="428608"/>
            <a:ext cx="22731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átalakítással kapjuk:</a:t>
            </a:r>
            <a:endParaRPr lang="hu-HU" sz="2000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448659" y="1129308"/>
            <a:ext cx="76438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a jobb oldal első két tagja egy adott vezetődarab esetében állandó, jelöljük R-rel, a neve </a:t>
            </a:r>
            <a:r>
              <a:rPr lang="hu-HU" sz="2000" b="1" dirty="0" smtClean="0"/>
              <a:t>villamos ellenállás</a:t>
            </a:r>
            <a:r>
              <a:rPr lang="hu-HU" sz="2000" dirty="0" smtClean="0"/>
              <a:t>.</a:t>
            </a:r>
            <a:endParaRPr lang="hu-HU" sz="2000" dirty="0"/>
          </a:p>
        </p:txBody>
      </p:sp>
      <p:sp>
        <p:nvSpPr>
          <p:cNvPr id="8" name="Téglalap 7"/>
          <p:cNvSpPr/>
          <p:nvPr/>
        </p:nvSpPr>
        <p:spPr>
          <a:xfrm>
            <a:off x="85800" y="3852517"/>
            <a:ext cx="43611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Ezzel az egyenlet a következő alakot ölti:</a:t>
            </a:r>
            <a:endParaRPr lang="hu-HU" sz="2000" dirty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431799"/>
              </p:ext>
            </p:extLst>
          </p:nvPr>
        </p:nvGraphicFramePr>
        <p:xfrm>
          <a:off x="3879399" y="4369668"/>
          <a:ext cx="1135190" cy="395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4" name="Equation" r:id="rId3" imgW="571004" imgH="177646" progId="Equation.3">
                  <p:embed/>
                </p:oleObj>
              </mc:Choice>
              <mc:Fallback>
                <p:oleObj name="Equation" r:id="rId3" imgW="571004" imgH="177646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399" y="4369668"/>
                        <a:ext cx="1135190" cy="3958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1377353" y="5006280"/>
            <a:ext cx="57864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Ez </a:t>
            </a:r>
            <a:r>
              <a:rPr lang="hu-HU" sz="2000" b="1" dirty="0" smtClean="0"/>
              <a:t>Ohm törvénye</a:t>
            </a:r>
            <a:r>
              <a:rPr lang="hu-HU" sz="2000" dirty="0" smtClean="0"/>
              <a:t>, vagy </a:t>
            </a:r>
            <a:r>
              <a:rPr lang="hu-HU" sz="2000" b="1" dirty="0" smtClean="0"/>
              <a:t>Ohm törvénye vezetődarabra</a:t>
            </a:r>
            <a:endParaRPr lang="hu-HU" sz="2000" b="1" dirty="0"/>
          </a:p>
        </p:txBody>
      </p:sp>
      <p:sp>
        <p:nvSpPr>
          <p:cNvPr id="12" name="Téglalap 11"/>
          <p:cNvSpPr/>
          <p:nvPr/>
        </p:nvSpPr>
        <p:spPr>
          <a:xfrm>
            <a:off x="330827" y="3101079"/>
            <a:ext cx="31763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Az ellenállás mértékegysége:</a:t>
            </a:r>
            <a:endParaRPr lang="hu-HU" sz="2000" dirty="0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23344"/>
              </p:ext>
            </p:extLst>
          </p:nvPr>
        </p:nvGraphicFramePr>
        <p:xfrm>
          <a:off x="3707904" y="2988996"/>
          <a:ext cx="2823424" cy="62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5" name="Equation" r:id="rId5" imgW="1892300" imgH="419100" progId="Equation.3">
                  <p:embed/>
                </p:oleObj>
              </mc:Choice>
              <mc:Fallback>
                <p:oleObj name="Equation" r:id="rId5" imgW="1892300" imgH="4191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988996"/>
                        <a:ext cx="2823424" cy="624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" name="Objektum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363725"/>
              </p:ext>
            </p:extLst>
          </p:nvPr>
        </p:nvGraphicFramePr>
        <p:xfrm>
          <a:off x="3377943" y="265212"/>
          <a:ext cx="1328077" cy="658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7" imgW="774364" imgH="393529" progId="Equation.3">
                  <p:embed/>
                </p:oleObj>
              </mc:Choice>
              <mc:Fallback>
                <p:oleObj name="Equation" r:id="rId7" imgW="774364" imgH="39352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7943" y="265212"/>
                        <a:ext cx="1328077" cy="6587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534142"/>
              </p:ext>
            </p:extLst>
          </p:nvPr>
        </p:nvGraphicFramePr>
        <p:xfrm>
          <a:off x="3648815" y="1993404"/>
          <a:ext cx="10271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9" imgW="634680" imgH="393480" progId="Equation.3">
                  <p:embed/>
                </p:oleObj>
              </mc:Choice>
              <mc:Fallback>
                <p:oleObj name="Equation" r:id="rId9" imgW="634680" imgH="3934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815" y="1993404"/>
                        <a:ext cx="10271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348</Words>
  <Application>Microsoft Office PowerPoint</Application>
  <PresentationFormat>Diavetítés a képernyőre (16:10 oldalarány)</PresentationFormat>
  <Paragraphs>49</Paragraphs>
  <Slides>7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9" baseType="lpstr">
      <vt:lpstr>Office-téma</vt:lpstr>
      <vt:lpstr>Equation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user</dc:creator>
  <cp:lastModifiedBy>Horváth Miklós Dr.</cp:lastModifiedBy>
  <cp:revision>31</cp:revision>
  <dcterms:created xsi:type="dcterms:W3CDTF">2012-10-14T17:42:24Z</dcterms:created>
  <dcterms:modified xsi:type="dcterms:W3CDTF">2012-10-15T08:17:44Z</dcterms:modified>
</cp:coreProperties>
</file>