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EF6D0-948E-47E2-BCE5-1FA5FC4AD8A6}" type="datetimeFigureOut">
              <a:rPr lang="hu-HU" smtClean="0"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C7414-0C6C-4903-A64A-4175DE3F793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6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Kapacitás, kondenzátorok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37254"/>
            <a:ext cx="8229600" cy="480053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u-HU" sz="1800" b="1" dirty="0">
                <a:latin typeface="Arial" pitchFamily="34" charset="0"/>
                <a:cs typeface="Arial" pitchFamily="34" charset="0"/>
              </a:rPr>
              <a:t>Kapacitás</a:t>
            </a: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Vigyünk egy elektront a vonatkoztatási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pontból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egy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töltés nélküli magában álló testre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vonatkoztatási pontból, vagy felületből.</a:t>
            </a: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900" dirty="0"/>
              <a:t>A magában álló testre töltést vinni csak munkával lehet, ezért annak potenciálja van.   Ez arányos a töltéssel.</a:t>
            </a:r>
          </a:p>
          <a:p>
            <a:pPr marL="0" indent="0">
              <a:buNone/>
            </a:pPr>
            <a:r>
              <a:rPr lang="hu-HU" sz="1900" dirty="0"/>
              <a:t> </a:t>
            </a:r>
          </a:p>
          <a:p>
            <a:pPr marL="0" indent="0">
              <a:buNone/>
            </a:pPr>
            <a:r>
              <a:rPr lang="hu-HU" sz="1900" dirty="0"/>
              <a:t>A kísérletek alapján</a:t>
            </a:r>
            <a:r>
              <a:rPr lang="hu-HU" sz="1900" dirty="0" smtClean="0"/>
              <a:t>:</a:t>
            </a:r>
          </a:p>
          <a:p>
            <a:pPr marL="0" indent="0">
              <a:buNone/>
            </a:pPr>
            <a:r>
              <a:rPr lang="hu-HU" sz="1900" dirty="0"/>
              <a:t> </a:t>
            </a:r>
            <a:r>
              <a:rPr lang="hu-HU" sz="1900" dirty="0" smtClean="0"/>
              <a:t>ahol </a:t>
            </a:r>
            <a:r>
              <a:rPr lang="hu-HU" sz="1900" dirty="0"/>
              <a:t>C a magában álló test kapacitása vonatkoztatási ponthoz képest. Mértékegysége:</a:t>
            </a:r>
          </a:p>
          <a:p>
            <a:pPr marL="0" indent="0">
              <a:buNone/>
            </a:pPr>
            <a:endParaRPr lang="hu-HU" sz="1900" dirty="0" smtClean="0"/>
          </a:p>
          <a:p>
            <a:pPr marL="0" indent="0">
              <a:buNone/>
            </a:pPr>
            <a:endParaRPr lang="hu-HU" sz="1900" dirty="0"/>
          </a:p>
          <a:p>
            <a:pPr marL="0" indent="0">
              <a:buNone/>
            </a:pPr>
            <a:r>
              <a:rPr lang="hu-HU" sz="1900" dirty="0" smtClean="0"/>
              <a:t>Érdemes </a:t>
            </a:r>
            <a:r>
              <a:rPr lang="hu-HU" sz="1900" dirty="0"/>
              <a:t>megjegyezni, hogy az elszigetelt emberi test kapacitása a földhöz képest 100pF és 200pF között van.</a:t>
            </a:r>
          </a:p>
          <a:p>
            <a:pPr marL="0" indent="0">
              <a:buNone/>
            </a:pPr>
            <a:endParaRPr lang="hu-HU" sz="1900" dirty="0"/>
          </a:p>
          <a:p>
            <a:pPr marL="0" indent="0">
              <a:buNone/>
            </a:pPr>
            <a:endParaRPr lang="hu-HU" sz="1900" dirty="0"/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868144" y="1117307"/>
            <a:ext cx="2520280" cy="1140127"/>
            <a:chOff x="2295" y="2736"/>
            <a:chExt cx="3321" cy="1593"/>
          </a:xfrm>
        </p:grpSpPr>
        <p:sp>
          <p:nvSpPr>
            <p:cNvPr id="1027" name="Oval 3"/>
            <p:cNvSpPr>
              <a:spLocks noChangeArrowheads="1"/>
            </p:cNvSpPr>
            <p:nvPr/>
          </p:nvSpPr>
          <p:spPr bwMode="auto">
            <a:xfrm>
              <a:off x="2880" y="2736"/>
              <a:ext cx="1584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623" y="2820"/>
              <a:ext cx="72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2592" y="403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0" name="Arc 6"/>
            <p:cNvSpPr>
              <a:spLocks/>
            </p:cNvSpPr>
            <p:nvPr/>
          </p:nvSpPr>
          <p:spPr bwMode="auto">
            <a:xfrm>
              <a:off x="4464" y="3168"/>
              <a:ext cx="576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4608" y="2940"/>
              <a:ext cx="1008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2295" y="3753"/>
              <a:ext cx="72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243186"/>
              </p:ext>
            </p:extLst>
          </p:nvPr>
        </p:nvGraphicFramePr>
        <p:xfrm>
          <a:off x="3059832" y="3289548"/>
          <a:ext cx="857071" cy="48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583920" imgH="393480" progId="Equation.3">
                  <p:embed/>
                </p:oleObj>
              </mc:Choice>
              <mc:Fallback>
                <p:oleObj name="Equation" r:id="rId3" imgW="5839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289548"/>
                        <a:ext cx="857071" cy="480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523513"/>
              </p:ext>
            </p:extLst>
          </p:nvPr>
        </p:nvGraphicFramePr>
        <p:xfrm>
          <a:off x="2987824" y="4225652"/>
          <a:ext cx="2577559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663700" imgH="419100" progId="Equation.3">
                  <p:embed/>
                </p:oleObj>
              </mc:Choice>
              <mc:Fallback>
                <p:oleObj name="Equation" r:id="rId5" imgW="16637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225652"/>
                        <a:ext cx="2577559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817274"/>
            <a:ext cx="8229600" cy="37716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Mivel munkát kell végezni ahhoz, hogy a kapacitáson feszültség legyen, ezért abban energia tárolódik (ami munkát képes végezni). Ennek az energiának az értéke: </a:t>
            </a: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kapacitás tehát energiát tárol, vagy sűrít, ezért a valóságban energiatárolásra, vagy töltéstárolásra alkalmazott eszközöket kondenzátoroknak nevezzük.</a:t>
            </a: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834033"/>
              </p:ext>
            </p:extLst>
          </p:nvPr>
        </p:nvGraphicFramePr>
        <p:xfrm>
          <a:off x="3275856" y="1705372"/>
          <a:ext cx="2736304" cy="557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1714320" imgH="419040" progId="Equation.3">
                  <p:embed/>
                </p:oleObj>
              </mc:Choice>
              <mc:Fallback>
                <p:oleObj name="Equation" r:id="rId3" imgW="1714320" imgH="419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705372"/>
                        <a:ext cx="2736304" cy="5573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457233"/>
            <a:ext cx="8445624" cy="492054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hu-HU" sz="1800" b="1" dirty="0">
                <a:latin typeface="Arial" pitchFamily="34" charset="0"/>
                <a:cs typeface="Arial" pitchFamily="34" charset="0"/>
              </a:rPr>
              <a:t>Síkkondenzátor kapacitása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Ha a magában álló testet szeretnénk energia, vagy </a:t>
            </a:r>
            <a:r>
              <a:rPr lang="hu-HU" sz="1800" dirty="0" err="1">
                <a:latin typeface="Arial" pitchFamily="34" charset="0"/>
                <a:cs typeface="Arial" pitchFamily="34" charset="0"/>
              </a:rPr>
              <a:t>töltétárolásra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 felhasználni, akkor azzal találjuk szemben magunkat, hogy egy harmadik test közelítésekor megváltozik a kapacitás, s vele a többi paraméter. Ha a külső hatásoktól gyakorlatilag független eszközt szeretnénk készíteni, akkor két sík lemezt célszerű egymástól kis távolságra elhelyezni, az alábbi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ábra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szerint. </a:t>
            </a: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endParaRPr lang="hu-HU" sz="1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100" dirty="0" smtClean="0">
                <a:latin typeface="Arial" pitchFamily="34" charset="0"/>
                <a:cs typeface="Arial" pitchFamily="34" charset="0"/>
              </a:rPr>
              <a:t>					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Ennek az eszköznek a kapacitása:</a:t>
            </a:r>
          </a:p>
          <a:p>
            <a:pPr algn="just">
              <a:buNone/>
            </a:pPr>
            <a:endParaRPr lang="hu-HU" sz="11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síkkondenzátor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felépítéséből adódik a kondenzátorok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rajzjele: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hu-HU" sz="1100" dirty="0">
                <a:latin typeface="Arial" pitchFamily="34" charset="0"/>
                <a:cs typeface="Arial" pitchFamily="34" charset="0"/>
              </a:rPr>
              <a:t> </a:t>
            </a:r>
            <a:endParaRPr lang="hu-HU" sz="1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Az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ábrán Q=CU   “a kondenzátor töltése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”.</a:t>
            </a: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432" name="Group 48"/>
          <p:cNvGrpSpPr>
            <a:grpSpLocks/>
          </p:cNvGrpSpPr>
          <p:nvPr/>
        </p:nvGrpSpPr>
        <p:grpSpPr bwMode="auto">
          <a:xfrm>
            <a:off x="1074199" y="2710642"/>
            <a:ext cx="2592076" cy="1260140"/>
            <a:chOff x="4347" y="1714"/>
            <a:chExt cx="3141" cy="1197"/>
          </a:xfrm>
        </p:grpSpPr>
        <p:sp>
          <p:nvSpPr>
            <p:cNvPr id="16433" name="AutoShape 49"/>
            <p:cNvSpPr>
              <a:spLocks noChangeArrowheads="1"/>
            </p:cNvSpPr>
            <p:nvPr/>
          </p:nvSpPr>
          <p:spPr bwMode="auto">
            <a:xfrm>
              <a:off x="4896" y="1732"/>
              <a:ext cx="1872" cy="288"/>
            </a:xfrm>
            <a:prstGeom prst="parallelogram">
              <a:avLst>
                <a:gd name="adj" fmla="val 162500"/>
              </a:avLst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34" name="AutoShape 50"/>
            <p:cNvSpPr>
              <a:spLocks noChangeArrowheads="1"/>
            </p:cNvSpPr>
            <p:nvPr/>
          </p:nvSpPr>
          <p:spPr bwMode="auto">
            <a:xfrm>
              <a:off x="4896" y="2164"/>
              <a:ext cx="1872" cy="288"/>
            </a:xfrm>
            <a:prstGeom prst="parallelogram">
              <a:avLst>
                <a:gd name="adj" fmla="val 162500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35" name="AutoShape 51"/>
            <p:cNvSpPr>
              <a:spLocks/>
            </p:cNvSpPr>
            <p:nvPr/>
          </p:nvSpPr>
          <p:spPr bwMode="auto">
            <a:xfrm>
              <a:off x="4752" y="2020"/>
              <a:ext cx="144" cy="432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36" name="Text Box 52"/>
            <p:cNvSpPr txBox="1">
              <a:spLocks noChangeArrowheads="1"/>
            </p:cNvSpPr>
            <p:nvPr/>
          </p:nvSpPr>
          <p:spPr bwMode="auto">
            <a:xfrm>
              <a:off x="4347" y="2113"/>
              <a:ext cx="57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37" name="Text Box 53"/>
            <p:cNvSpPr txBox="1">
              <a:spLocks noChangeArrowheads="1"/>
            </p:cNvSpPr>
            <p:nvPr/>
          </p:nvSpPr>
          <p:spPr bwMode="auto">
            <a:xfrm>
              <a:off x="5865" y="2170"/>
              <a:ext cx="57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38" name="Text Box 54"/>
            <p:cNvSpPr txBox="1">
              <a:spLocks noChangeArrowheads="1"/>
            </p:cNvSpPr>
            <p:nvPr/>
          </p:nvSpPr>
          <p:spPr bwMode="auto">
            <a:xfrm>
              <a:off x="5830" y="1714"/>
              <a:ext cx="57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39" name="Arc 55"/>
            <p:cNvSpPr>
              <a:spLocks/>
            </p:cNvSpPr>
            <p:nvPr/>
          </p:nvSpPr>
          <p:spPr bwMode="auto">
            <a:xfrm>
              <a:off x="6092" y="2227"/>
              <a:ext cx="1008" cy="28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40" name="Text Box 56"/>
            <p:cNvSpPr txBox="1">
              <a:spLocks noChangeArrowheads="1"/>
            </p:cNvSpPr>
            <p:nvPr/>
          </p:nvSpPr>
          <p:spPr bwMode="auto">
            <a:xfrm>
              <a:off x="6912" y="2479"/>
              <a:ext cx="57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ε</a:t>
              </a:r>
              <a:r>
                <a:rPr kumimoji="0" lang="hu-HU" sz="16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endParaRPr kumimoji="0" lang="hu-H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442" name="Rectangle 5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4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040901"/>
              </p:ext>
            </p:extLst>
          </p:nvPr>
        </p:nvGraphicFramePr>
        <p:xfrm>
          <a:off x="5599066" y="3250702"/>
          <a:ext cx="1217111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3" imgW="736560" imgH="393480" progId="Equation.3">
                  <p:embed/>
                </p:oleObj>
              </mc:Choice>
              <mc:Fallback>
                <p:oleObj name="Equation" r:id="rId3" imgW="736560" imgH="39348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66" y="3250702"/>
                        <a:ext cx="1217111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445" name="Group 61"/>
          <p:cNvGrpSpPr>
            <a:grpSpLocks/>
          </p:cNvGrpSpPr>
          <p:nvPr/>
        </p:nvGrpSpPr>
        <p:grpSpPr bwMode="auto">
          <a:xfrm>
            <a:off x="5184068" y="4389013"/>
            <a:ext cx="2988332" cy="988767"/>
            <a:chOff x="1584" y="9648"/>
            <a:chExt cx="3840" cy="1296"/>
          </a:xfrm>
        </p:grpSpPr>
        <p:grpSp>
          <p:nvGrpSpPr>
            <p:cNvPr id="16446" name="Group 62"/>
            <p:cNvGrpSpPr>
              <a:grpSpLocks/>
            </p:cNvGrpSpPr>
            <p:nvPr/>
          </p:nvGrpSpPr>
          <p:grpSpPr bwMode="auto">
            <a:xfrm>
              <a:off x="1584" y="9648"/>
              <a:ext cx="3840" cy="1296"/>
              <a:chOff x="1584" y="9648"/>
              <a:chExt cx="3840" cy="1296"/>
            </a:xfrm>
          </p:grpSpPr>
          <p:grpSp>
            <p:nvGrpSpPr>
              <p:cNvPr id="16447" name="Group 63"/>
              <p:cNvGrpSpPr>
                <a:grpSpLocks/>
              </p:cNvGrpSpPr>
              <p:nvPr/>
            </p:nvGrpSpPr>
            <p:grpSpPr bwMode="auto">
              <a:xfrm>
                <a:off x="1584" y="10005"/>
                <a:ext cx="1392" cy="438"/>
                <a:chOff x="1584" y="10005"/>
                <a:chExt cx="1392" cy="438"/>
              </a:xfrm>
            </p:grpSpPr>
            <p:sp>
              <p:nvSpPr>
                <p:cNvPr id="16448" name="Line 64"/>
                <p:cNvSpPr>
                  <a:spLocks noChangeShapeType="1"/>
                </p:cNvSpPr>
                <p:nvPr/>
              </p:nvSpPr>
              <p:spPr bwMode="auto">
                <a:xfrm>
                  <a:off x="1584" y="1022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49" name="Line 65"/>
                <p:cNvSpPr>
                  <a:spLocks noChangeShapeType="1"/>
                </p:cNvSpPr>
                <p:nvPr/>
              </p:nvSpPr>
              <p:spPr bwMode="auto">
                <a:xfrm>
                  <a:off x="2160" y="10011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50" name="Line 66"/>
                <p:cNvSpPr>
                  <a:spLocks noChangeShapeType="1"/>
                </p:cNvSpPr>
                <p:nvPr/>
              </p:nvSpPr>
              <p:spPr bwMode="auto">
                <a:xfrm>
                  <a:off x="2400" y="10005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51" name="Line 67"/>
                <p:cNvSpPr>
                  <a:spLocks noChangeShapeType="1"/>
                </p:cNvSpPr>
                <p:nvPr/>
              </p:nvSpPr>
              <p:spPr bwMode="auto">
                <a:xfrm>
                  <a:off x="2400" y="1022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6452" name="Group 68"/>
              <p:cNvGrpSpPr>
                <a:grpSpLocks/>
              </p:cNvGrpSpPr>
              <p:nvPr/>
            </p:nvGrpSpPr>
            <p:grpSpPr bwMode="auto">
              <a:xfrm>
                <a:off x="4032" y="10011"/>
                <a:ext cx="1392" cy="438"/>
                <a:chOff x="1584" y="10005"/>
                <a:chExt cx="1392" cy="438"/>
              </a:xfrm>
            </p:grpSpPr>
            <p:sp>
              <p:nvSpPr>
                <p:cNvPr id="16453" name="Line 69"/>
                <p:cNvSpPr>
                  <a:spLocks noChangeShapeType="1"/>
                </p:cNvSpPr>
                <p:nvPr/>
              </p:nvSpPr>
              <p:spPr bwMode="auto">
                <a:xfrm>
                  <a:off x="1584" y="1022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54" name="Line 70"/>
                <p:cNvSpPr>
                  <a:spLocks noChangeShapeType="1"/>
                </p:cNvSpPr>
                <p:nvPr/>
              </p:nvSpPr>
              <p:spPr bwMode="auto">
                <a:xfrm>
                  <a:off x="2160" y="10011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55" name="Line 71"/>
                <p:cNvSpPr>
                  <a:spLocks noChangeShapeType="1"/>
                </p:cNvSpPr>
                <p:nvPr/>
              </p:nvSpPr>
              <p:spPr bwMode="auto">
                <a:xfrm>
                  <a:off x="2400" y="10005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56" name="Line 72"/>
                <p:cNvSpPr>
                  <a:spLocks noChangeShapeType="1"/>
                </p:cNvSpPr>
                <p:nvPr/>
              </p:nvSpPr>
              <p:spPr bwMode="auto">
                <a:xfrm>
                  <a:off x="2400" y="1022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sp>
            <p:nvSpPr>
              <p:cNvPr id="16457" name="Text Box 73"/>
              <p:cNvSpPr txBox="1">
                <a:spLocks noChangeArrowheads="1"/>
              </p:cNvSpPr>
              <p:nvPr/>
            </p:nvSpPr>
            <p:spPr bwMode="auto">
              <a:xfrm>
                <a:off x="1812" y="9852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Q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58" name="Text Box 74"/>
              <p:cNvSpPr txBox="1">
                <a:spLocks noChangeArrowheads="1"/>
              </p:cNvSpPr>
              <p:nvPr/>
            </p:nvSpPr>
            <p:spPr bwMode="auto">
              <a:xfrm>
                <a:off x="2304" y="9867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- Q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59" name="Text Box 75"/>
              <p:cNvSpPr txBox="1">
                <a:spLocks noChangeArrowheads="1"/>
              </p:cNvSpPr>
              <p:nvPr/>
            </p:nvSpPr>
            <p:spPr bwMode="auto">
              <a:xfrm>
                <a:off x="2100" y="9693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60" name="Line 76"/>
              <p:cNvSpPr>
                <a:spLocks noChangeShapeType="1"/>
              </p:cNvSpPr>
              <p:nvPr/>
            </p:nvSpPr>
            <p:spPr bwMode="auto">
              <a:xfrm>
                <a:off x="2016" y="10512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461" name="Text Box 77"/>
              <p:cNvSpPr txBox="1">
                <a:spLocks noChangeArrowheads="1"/>
              </p:cNvSpPr>
              <p:nvPr/>
            </p:nvSpPr>
            <p:spPr bwMode="auto">
              <a:xfrm>
                <a:off x="2046" y="10512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62" name="Line 78"/>
              <p:cNvSpPr>
                <a:spLocks noChangeShapeType="1"/>
              </p:cNvSpPr>
              <p:nvPr/>
            </p:nvSpPr>
            <p:spPr bwMode="auto">
              <a:xfrm>
                <a:off x="3168" y="10080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463" name="Line 79"/>
              <p:cNvSpPr>
                <a:spLocks noChangeShapeType="1"/>
              </p:cNvSpPr>
              <p:nvPr/>
            </p:nvSpPr>
            <p:spPr bwMode="auto">
              <a:xfrm>
                <a:off x="3168" y="10224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464" name="Line 80"/>
              <p:cNvSpPr>
                <a:spLocks noChangeShapeType="1"/>
              </p:cNvSpPr>
              <p:nvPr/>
            </p:nvSpPr>
            <p:spPr bwMode="auto">
              <a:xfrm>
                <a:off x="3168" y="10368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465" name="Text Box 81"/>
              <p:cNvSpPr txBox="1">
                <a:spLocks noChangeArrowheads="1"/>
              </p:cNvSpPr>
              <p:nvPr/>
            </p:nvSpPr>
            <p:spPr bwMode="auto">
              <a:xfrm>
                <a:off x="4464" y="9648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Q</a:t>
                </a:r>
                <a:r>
                  <a:rPr kumimoji="0" lang="hu-H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,</a:t>
                </a:r>
                <a:r>
                  <a:rPr kumimoji="0" lang="hu-H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hu-H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66" name="Line 82"/>
              <p:cNvSpPr>
                <a:spLocks noChangeShapeType="1"/>
              </p:cNvSpPr>
              <p:nvPr/>
            </p:nvSpPr>
            <p:spPr bwMode="auto">
              <a:xfrm>
                <a:off x="4464" y="10512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6467" name="Text Box 83"/>
            <p:cNvSpPr txBox="1">
              <a:spLocks noChangeArrowheads="1"/>
            </p:cNvSpPr>
            <p:nvPr/>
          </p:nvSpPr>
          <p:spPr bwMode="auto">
            <a:xfrm>
              <a:off x="4548" y="10512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U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b="1" dirty="0" smtClean="0">
                <a:latin typeface="Arial" pitchFamily="34" charset="0"/>
                <a:cs typeface="Arial" pitchFamily="34" charset="0"/>
              </a:rPr>
              <a:t>Kondenzátorok </a:t>
            </a:r>
            <a:r>
              <a:rPr lang="hu-HU" sz="2000" b="1" dirty="0">
                <a:latin typeface="Arial" pitchFamily="34" charset="0"/>
                <a:cs typeface="Arial" pitchFamily="34" charset="0"/>
              </a:rPr>
              <a:t>kapcsolása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7300"/>
            <a:ext cx="8229600" cy="420046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sz="1800" b="1" dirty="0">
                <a:latin typeface="Arial" pitchFamily="34" charset="0"/>
                <a:cs typeface="Arial" pitchFamily="34" charset="0"/>
              </a:rPr>
              <a:t>Soros kapcsolás: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Kössünk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n darab kondenzátort sorba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az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ábra szerint. Ekkor mindegyik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kondenzátoron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azonos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lesz a töltés, mert a sor kezdetére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vezetett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elektron a kondenzátorok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lemezein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és hozzávezetésein (amelyek vezetők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tehát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bennük a töltéshordozók szabadon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mozoghatnak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) mozogva az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első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párhuzamos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lemezt elfoglalva a vele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párhuzamos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lemezről egy elektront eltaszít,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tehát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azon pozitív töltés alakul ki, s ez a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folyamat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folytatódik mindegyik kondenzátoron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/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Felmerül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kérdés, hogy mekkora kapacitású egyetlen ún. eredő kapacitással helyettesíthető a soros kapcsolás. A választ az alábbi levezetés adja meg. Az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eredő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jól helyettesíti a többit, ha a feszültsége</a:t>
            </a:r>
          </a:p>
          <a:p>
            <a:pPr marL="0" indent="0"/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5095765" y="1237320"/>
            <a:ext cx="2830094" cy="2471622"/>
            <a:chOff x="544" y="2304"/>
            <a:chExt cx="3456" cy="3312"/>
          </a:xfrm>
        </p:grpSpPr>
        <p:grpSp>
          <p:nvGrpSpPr>
            <p:cNvPr id="17411" name="Group 3"/>
            <p:cNvGrpSpPr>
              <a:grpSpLocks/>
            </p:cNvGrpSpPr>
            <p:nvPr/>
          </p:nvGrpSpPr>
          <p:grpSpPr bwMode="auto">
            <a:xfrm>
              <a:off x="544" y="2304"/>
              <a:ext cx="3456" cy="3312"/>
              <a:chOff x="544" y="2304"/>
              <a:chExt cx="3456" cy="3312"/>
            </a:xfrm>
          </p:grpSpPr>
          <p:sp>
            <p:nvSpPr>
              <p:cNvPr id="17412" name="Line 4"/>
              <p:cNvSpPr>
                <a:spLocks noChangeShapeType="1"/>
              </p:cNvSpPr>
              <p:nvPr/>
            </p:nvSpPr>
            <p:spPr bwMode="auto">
              <a:xfrm>
                <a:off x="864" y="288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3" name="Line 5"/>
              <p:cNvSpPr>
                <a:spLocks noChangeShapeType="1"/>
              </p:cNvSpPr>
              <p:nvPr/>
            </p:nvSpPr>
            <p:spPr bwMode="auto">
              <a:xfrm>
                <a:off x="1152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4" name="Line 6"/>
              <p:cNvSpPr>
                <a:spLocks noChangeShapeType="1"/>
              </p:cNvSpPr>
              <p:nvPr/>
            </p:nvSpPr>
            <p:spPr bwMode="auto">
              <a:xfrm>
                <a:off x="1296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5" name="Line 7"/>
              <p:cNvSpPr>
                <a:spLocks noChangeShapeType="1"/>
              </p:cNvSpPr>
              <p:nvPr/>
            </p:nvSpPr>
            <p:spPr bwMode="auto">
              <a:xfrm>
                <a:off x="1296" y="2880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6" name="Line 8"/>
              <p:cNvSpPr>
                <a:spLocks noChangeShapeType="1"/>
              </p:cNvSpPr>
              <p:nvPr/>
            </p:nvSpPr>
            <p:spPr bwMode="auto">
              <a:xfrm>
                <a:off x="2016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>
                <a:off x="2160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>
                <a:off x="2160" y="2880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9" name="Line 11"/>
              <p:cNvSpPr>
                <a:spLocks noChangeShapeType="1"/>
              </p:cNvSpPr>
              <p:nvPr/>
            </p:nvSpPr>
            <p:spPr bwMode="auto">
              <a:xfrm>
                <a:off x="3024" y="288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>
                <a:off x="3456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>
                <a:off x="3312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2" name="Line 14"/>
              <p:cNvSpPr>
                <a:spLocks noChangeShapeType="1"/>
              </p:cNvSpPr>
              <p:nvPr/>
            </p:nvSpPr>
            <p:spPr bwMode="auto">
              <a:xfrm>
                <a:off x="3456" y="288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3" name="Text Box 15"/>
              <p:cNvSpPr txBox="1">
                <a:spLocks noChangeArrowheads="1"/>
              </p:cNvSpPr>
              <p:nvPr/>
            </p:nvSpPr>
            <p:spPr bwMode="auto">
              <a:xfrm>
                <a:off x="544" y="2592"/>
                <a:ext cx="345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  Q  +     -     </a:t>
                </a:r>
                <a:r>
                  <a:rPr kumimoji="0" lang="hu-HU" sz="1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Q</a:t>
                </a: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+     -             </a:t>
                </a:r>
                <a:r>
                  <a:rPr kumimoji="0" lang="hu-HU" sz="1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Q</a:t>
                </a: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 +     -                 +     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24" name="Text Box 16"/>
              <p:cNvSpPr txBox="1">
                <a:spLocks noChangeArrowheads="1"/>
              </p:cNvSpPr>
              <p:nvPr/>
            </p:nvSpPr>
            <p:spPr bwMode="auto">
              <a:xfrm>
                <a:off x="1008" y="2304"/>
                <a:ext cx="288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r>
                  <a:rPr kumimoji="0" lang="hu-HU" sz="1400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                     </a:t>
                </a: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r>
                  <a:rPr kumimoji="0" lang="hu-HU" sz="1400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                                  </a:t>
                </a:r>
                <a:r>
                  <a:rPr kumimoji="0" lang="hu-HU" sz="1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r>
                  <a:rPr kumimoji="0" lang="hu-HU" sz="1400" b="0" i="0" u="none" strike="noStrike" cap="none" normalizeH="0" baseline="-2500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n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25" name="Line 17"/>
              <p:cNvSpPr>
                <a:spLocks noChangeShapeType="1"/>
              </p:cNvSpPr>
              <p:nvPr/>
            </p:nvSpPr>
            <p:spPr bwMode="auto">
              <a:xfrm>
                <a:off x="1008" y="3168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>
                <a:off x="1008" y="3168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7" name="Line 19"/>
              <p:cNvSpPr>
                <a:spLocks noChangeShapeType="1"/>
              </p:cNvSpPr>
              <p:nvPr/>
            </p:nvSpPr>
            <p:spPr bwMode="auto">
              <a:xfrm>
                <a:off x="1872" y="3168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8" name="Line 20"/>
              <p:cNvSpPr>
                <a:spLocks noChangeShapeType="1"/>
              </p:cNvSpPr>
              <p:nvPr/>
            </p:nvSpPr>
            <p:spPr bwMode="auto">
              <a:xfrm>
                <a:off x="3168" y="3168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9" name="Text Box 21"/>
              <p:cNvSpPr txBox="1">
                <a:spLocks noChangeArrowheads="1"/>
              </p:cNvSpPr>
              <p:nvPr/>
            </p:nvSpPr>
            <p:spPr bwMode="auto">
              <a:xfrm>
                <a:off x="993" y="3183"/>
                <a:ext cx="72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r>
                  <a:rPr kumimoji="0" lang="hu-HU" sz="1100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hu-H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0" name="Text Box 22"/>
              <p:cNvSpPr txBox="1">
                <a:spLocks noChangeArrowheads="1"/>
              </p:cNvSpPr>
              <p:nvPr/>
            </p:nvSpPr>
            <p:spPr bwMode="auto">
              <a:xfrm>
                <a:off x="1848" y="3183"/>
                <a:ext cx="72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r>
                  <a:rPr kumimoji="0" lang="hu-H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1" name="Text Box 23"/>
              <p:cNvSpPr txBox="1">
                <a:spLocks noChangeArrowheads="1"/>
              </p:cNvSpPr>
              <p:nvPr/>
            </p:nvSpPr>
            <p:spPr bwMode="auto">
              <a:xfrm>
                <a:off x="3168" y="3168"/>
                <a:ext cx="783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r>
                  <a:rPr kumimoji="0" lang="hu-H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n</a:t>
                </a: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2" name="Line 24"/>
              <p:cNvSpPr>
                <a:spLocks noChangeShapeType="1"/>
              </p:cNvSpPr>
              <p:nvPr/>
            </p:nvSpPr>
            <p:spPr bwMode="auto">
              <a:xfrm>
                <a:off x="1008" y="3744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33" name="Text Box 25"/>
              <p:cNvSpPr txBox="1">
                <a:spLocks noChangeArrowheads="1"/>
              </p:cNvSpPr>
              <p:nvPr/>
            </p:nvSpPr>
            <p:spPr bwMode="auto">
              <a:xfrm>
                <a:off x="2304" y="3456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4" name="Line 26"/>
              <p:cNvSpPr>
                <a:spLocks noChangeShapeType="1"/>
              </p:cNvSpPr>
              <p:nvPr/>
            </p:nvSpPr>
            <p:spPr bwMode="auto">
              <a:xfrm>
                <a:off x="1296" y="4752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35" name="Line 27"/>
              <p:cNvSpPr>
                <a:spLocks noChangeShapeType="1"/>
              </p:cNvSpPr>
              <p:nvPr/>
            </p:nvSpPr>
            <p:spPr bwMode="auto">
              <a:xfrm>
                <a:off x="1728" y="4608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>
                <a:off x="1872" y="4608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37" name="Line 29"/>
              <p:cNvSpPr>
                <a:spLocks noChangeShapeType="1"/>
              </p:cNvSpPr>
              <p:nvPr/>
            </p:nvSpPr>
            <p:spPr bwMode="auto">
              <a:xfrm>
                <a:off x="1872" y="4752"/>
                <a:ext cx="432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38" name="Text Box 30"/>
              <p:cNvSpPr txBox="1">
                <a:spLocks noChangeArrowheads="1"/>
              </p:cNvSpPr>
              <p:nvPr/>
            </p:nvSpPr>
            <p:spPr bwMode="auto">
              <a:xfrm>
                <a:off x="1152" y="4419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Q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9" name="Text Box 31"/>
              <p:cNvSpPr txBox="1">
                <a:spLocks noChangeArrowheads="1"/>
              </p:cNvSpPr>
              <p:nvPr/>
            </p:nvSpPr>
            <p:spPr bwMode="auto">
              <a:xfrm>
                <a:off x="1593" y="4251"/>
                <a:ext cx="72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r>
                  <a:rPr kumimoji="0" lang="hu-HU" sz="1400" b="0" i="0" u="none" strike="noStrike" cap="none" normalizeH="0" baseline="-2500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e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>
                <a:off x="1341" y="5094"/>
                <a:ext cx="8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41" name="Text Box 33"/>
              <p:cNvSpPr txBox="1">
                <a:spLocks noChangeArrowheads="1"/>
              </p:cNvSpPr>
              <p:nvPr/>
            </p:nvSpPr>
            <p:spPr bwMode="auto">
              <a:xfrm>
                <a:off x="1584" y="5184"/>
                <a:ext cx="720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</a:t>
                </a:r>
                <a:endParaRPr kumimoji="0" lang="hu-H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2538" y="2622"/>
              <a:ext cx="86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…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43" name="Object 35"/>
          <p:cNvGraphicFramePr>
            <a:graphicFrameLocks noChangeAspect="1"/>
          </p:cNvGraphicFramePr>
          <p:nvPr/>
        </p:nvGraphicFramePr>
        <p:xfrm>
          <a:off x="1403648" y="5156190"/>
          <a:ext cx="2520280" cy="281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Equation" r:id="rId3" imgW="1701800" imgH="228600" progId="Equation.3">
                  <p:embed/>
                </p:oleObj>
              </mc:Choice>
              <mc:Fallback>
                <p:oleObj name="Equation" r:id="rId3" imgW="1701800" imgH="2286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156190"/>
                        <a:ext cx="2520280" cy="2815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45" name="Object 37"/>
          <p:cNvGraphicFramePr>
            <a:graphicFrameLocks noChangeAspect="1"/>
          </p:cNvGraphicFramePr>
          <p:nvPr/>
        </p:nvGraphicFramePr>
        <p:xfrm>
          <a:off x="4572000" y="5077747"/>
          <a:ext cx="934504" cy="48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Equation" r:id="rId5" imgW="698197" imgH="431613" progId="Equation.3">
                  <p:embed/>
                </p:oleObj>
              </mc:Choice>
              <mc:Fallback>
                <p:oleObj name="Equation" r:id="rId5" imgW="698197" imgH="431613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77747"/>
                        <a:ext cx="934504" cy="480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8" name="Rectangle 4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47" name="Object 39"/>
          <p:cNvGraphicFramePr>
            <a:graphicFrameLocks noChangeAspect="1"/>
          </p:cNvGraphicFramePr>
          <p:nvPr/>
        </p:nvGraphicFramePr>
        <p:xfrm>
          <a:off x="5864225" y="5077355"/>
          <a:ext cx="1881188" cy="48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Equation" r:id="rId7" imgW="1396800" imgH="431640" progId="Equation.3">
                  <p:embed/>
                </p:oleObj>
              </mc:Choice>
              <mc:Fallback>
                <p:oleObj name="Equation" r:id="rId7" imgW="1396800" imgH="43164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25" y="5077355"/>
                        <a:ext cx="1881188" cy="4802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37253"/>
            <a:ext cx="8229600" cy="44678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feszültség egyenletbe behelyettesítve kapjuk:</a:t>
            </a:r>
          </a:p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azaz</a:t>
            </a: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egy nehezebben tanulható, de nehezebben eltéveszthető alakban:</a:t>
            </a: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                                                   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Csak két kondenzátorra:</a:t>
            </a:r>
          </a:p>
          <a:p>
            <a:pPr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Kondenzátorok soros kapcsolása esetében az eredő értéke mindig kisebb, mint bármelyik kondenzátor kapacitása. Ha n darab azonos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kapacitású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kondenzátort kötünk sorba, az erdő kapacitás: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274951"/>
              </p:ext>
            </p:extLst>
          </p:nvPr>
        </p:nvGraphicFramePr>
        <p:xfrm>
          <a:off x="3635896" y="913284"/>
          <a:ext cx="1997022" cy="48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3" imgW="1485900" imgH="431800" progId="Equation.3">
                  <p:embed/>
                </p:oleObj>
              </mc:Choice>
              <mc:Fallback>
                <p:oleObj name="Equation" r:id="rId3" imgW="1485900" imgH="431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913284"/>
                        <a:ext cx="1997022" cy="480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635896" y="1537354"/>
          <a:ext cx="1997022" cy="48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5" imgW="1485900" imgH="431800" progId="Equation.3">
                  <p:embed/>
                </p:oleObj>
              </mc:Choice>
              <mc:Fallback>
                <p:oleObj name="Equation" r:id="rId5" imgW="1485900" imgH="431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537354"/>
                        <a:ext cx="1997022" cy="480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588918"/>
              </p:ext>
            </p:extLst>
          </p:nvPr>
        </p:nvGraphicFramePr>
        <p:xfrm>
          <a:off x="3563888" y="2785492"/>
          <a:ext cx="1974309" cy="660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7" imgW="1586811" imgH="634725" progId="Equation.3">
                  <p:embed/>
                </p:oleObj>
              </mc:Choice>
              <mc:Fallback>
                <p:oleObj name="Equation" r:id="rId7" imgW="1586811" imgH="63472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785492"/>
                        <a:ext cx="1974309" cy="6600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401808"/>
              </p:ext>
            </p:extLst>
          </p:nvPr>
        </p:nvGraphicFramePr>
        <p:xfrm>
          <a:off x="3923928" y="3577580"/>
          <a:ext cx="1282355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9" imgW="888614" imgH="444307" progId="Equation.3">
                  <p:embed/>
                </p:oleObj>
              </mc:Choice>
              <mc:Fallback>
                <p:oleObj name="Equation" r:id="rId9" imgW="888614" imgH="444307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577580"/>
                        <a:ext cx="1282355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327784"/>
              </p:ext>
            </p:extLst>
          </p:nvPr>
        </p:nvGraphicFramePr>
        <p:xfrm>
          <a:off x="5796136" y="4856781"/>
          <a:ext cx="648072" cy="520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11" imgW="482391" imgH="393529" progId="Equation.3">
                  <p:embed/>
                </p:oleObj>
              </mc:Choice>
              <mc:Fallback>
                <p:oleObj name="Equation" r:id="rId11" imgW="482391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856781"/>
                        <a:ext cx="648072" cy="5209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7260"/>
            <a:ext cx="8229600" cy="4407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dirty="0">
                <a:latin typeface="Arial" pitchFamily="34" charset="0"/>
                <a:cs typeface="Arial" pitchFamily="34" charset="0"/>
              </a:rPr>
              <a:t>Párhuzamos kapcsolás:</a:t>
            </a: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Kössünk párhuzamosan n darab kondenzátort az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ábra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szerint. Ekkor mindegyik kondenzátoron azonos lesz a feszültség. Egy kondenzátor, amelynek kapacitása az eredő kapacitás akkor helyettesíti a többit, ha azokkal azonos feszültségre kapcsolva ugyanakkora töltés alakul ki rajta, mint a </a:t>
            </a:r>
            <a:r>
              <a:rPr lang="hu-HU" sz="1800" dirty="0" err="1">
                <a:latin typeface="Arial" pitchFamily="34" charset="0"/>
                <a:cs typeface="Arial" pitchFamily="34" charset="0"/>
              </a:rPr>
              <a:t>részkondenzárok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 töltésének az összege.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/>
            </a:r>
            <a:br>
              <a:rPr lang="hu-HU" sz="1800" dirty="0">
                <a:latin typeface="Arial" pitchFamily="34" charset="0"/>
                <a:cs typeface="Arial" pitchFamily="34" charset="0"/>
              </a:rPr>
            </a:br>
            <a:r>
              <a:rPr lang="hu-HU" sz="1800" dirty="0">
                <a:latin typeface="Arial" pitchFamily="34" charset="0"/>
                <a:cs typeface="Arial" pitchFamily="34" charset="0"/>
              </a:rPr>
              <a:t>Az eredőn kialakuló töltés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/>
              <a:t>a </a:t>
            </a:r>
            <a:r>
              <a:rPr lang="hu-HU" sz="1800" dirty="0" err="1"/>
              <a:t>többin</a:t>
            </a:r>
            <a:r>
              <a:rPr lang="hu-HU" sz="1800" dirty="0"/>
              <a:t> pedig: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69468"/>
            <a:ext cx="3216495" cy="2795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825794"/>
              </p:ext>
            </p:extLst>
          </p:nvPr>
        </p:nvGraphicFramePr>
        <p:xfrm>
          <a:off x="2915816" y="2929508"/>
          <a:ext cx="220720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4" imgW="1345616" imgH="215806" progId="Equation.3">
                  <p:embed/>
                </p:oleObj>
              </mc:Choice>
              <mc:Fallback>
                <p:oleObj name="Equation" r:id="rId4" imgW="1345616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929508"/>
                        <a:ext cx="2207202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581533"/>
              </p:ext>
            </p:extLst>
          </p:nvPr>
        </p:nvGraphicFramePr>
        <p:xfrm>
          <a:off x="2929682" y="3793604"/>
          <a:ext cx="922238" cy="368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6" imgW="571252" imgH="228501" progId="Equation.3">
                  <p:embed/>
                </p:oleObj>
              </mc:Choice>
              <mc:Fallback>
                <p:oleObj name="Equation" r:id="rId6" imgW="571252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682" y="3793604"/>
                        <a:ext cx="922238" cy="3688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318569"/>
              </p:ext>
            </p:extLst>
          </p:nvPr>
        </p:nvGraphicFramePr>
        <p:xfrm>
          <a:off x="2915816" y="4369667"/>
          <a:ext cx="792088" cy="1102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8" imgW="660400" imgH="914400" progId="Equation.3">
                  <p:embed/>
                </p:oleObj>
              </mc:Choice>
              <mc:Fallback>
                <p:oleObj name="Equation" r:id="rId8" imgW="660400" imgH="914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369667"/>
                        <a:ext cx="792088" cy="11020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06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41276"/>
            <a:ext cx="8229600" cy="4263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Innen: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és az eredő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Két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kondenzátor akkor és csak akkor van </a:t>
            </a:r>
            <a:r>
              <a:rPr lang="hu-HU" sz="1800" dirty="0" err="1">
                <a:latin typeface="Arial" pitchFamily="34" charset="0"/>
                <a:cs typeface="Arial" pitchFamily="34" charset="0"/>
              </a:rPr>
              <a:t>sorbakötve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, ha egyik kivezetésük közös pontra csatlakozik, és arra a pontra más nem csatlakozik.</a:t>
            </a:r>
          </a:p>
          <a:p>
            <a:endParaRPr lang="hu-HU" sz="1800" dirty="0">
              <a:latin typeface="Arial" pitchFamily="34" charset="0"/>
              <a:cs typeface="Arial" pitchFamily="34" charset="0"/>
            </a:endParaRPr>
          </a:p>
          <a:p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409619"/>
              </p:ext>
            </p:extLst>
          </p:nvPr>
        </p:nvGraphicFramePr>
        <p:xfrm>
          <a:off x="2699792" y="1057300"/>
          <a:ext cx="2304256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3" imgW="1828800" imgH="228600" progId="Equation.3">
                  <p:embed/>
                </p:oleObj>
              </mc:Choice>
              <mc:Fallback>
                <p:oleObj name="Equation" r:id="rId3" imgW="18288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057300"/>
                        <a:ext cx="2304256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81224"/>
              </p:ext>
            </p:extLst>
          </p:nvPr>
        </p:nvGraphicFramePr>
        <p:xfrm>
          <a:off x="2771800" y="1921396"/>
          <a:ext cx="21602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5" imgW="1371600" imgH="228600" progId="Equation.3">
                  <p:embed/>
                </p:oleObj>
              </mc:Choice>
              <mc:Fallback>
                <p:oleObj name="Equation" r:id="rId5" imgW="13716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921396"/>
                        <a:ext cx="2160240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518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125</Words>
  <Application>Microsoft Office PowerPoint</Application>
  <PresentationFormat>Diavetítés a képernyőre (16:10 oldalarány)</PresentationFormat>
  <Paragraphs>102</Paragraphs>
  <Slides>8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0" baseType="lpstr">
      <vt:lpstr>Office-téma</vt:lpstr>
      <vt:lpstr>Equation</vt:lpstr>
      <vt:lpstr>Kapacitás, kondenzátorok</vt:lpstr>
      <vt:lpstr>PowerPoint bemutató</vt:lpstr>
      <vt:lpstr>PowerPoint bemutató</vt:lpstr>
      <vt:lpstr>PowerPoint bemutató</vt:lpstr>
      <vt:lpstr>Kondenzátorok kapcsolása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Kapacitás, kondenzátorok</dc:title>
  <dc:creator>user</dc:creator>
  <cp:lastModifiedBy>Horváth Miklós Dr.</cp:lastModifiedBy>
  <cp:revision>8</cp:revision>
  <dcterms:created xsi:type="dcterms:W3CDTF">2012-11-12T05:26:22Z</dcterms:created>
  <dcterms:modified xsi:type="dcterms:W3CDTF">2013-05-25T09:42:30Z</dcterms:modified>
</cp:coreProperties>
</file>