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75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542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134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757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498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470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8163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87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5877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0853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1897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4823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3C46C-BBFB-4C90-9AE8-EB40F24998BE}" type="datetimeFigureOut">
              <a:rPr lang="hu-HU" smtClean="0"/>
              <a:pPr/>
              <a:t>2013.05.25.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7C3B2-6273-4736-9F0E-24370DC577C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413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9.png"/><Relationship Id="rId4" Type="http://schemas.openxmlformats.org/officeDocument/2006/relationships/image" Target="../media/image1.wmf"/><Relationship Id="rId9" Type="http://schemas.openxmlformats.org/officeDocument/2006/relationships/image" Target="../media/image8.png"/><Relationship Id="rId1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A villamos fluxus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5292"/>
            <a:ext cx="8229600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400" dirty="0">
                <a:latin typeface="Arial" pitchFamily="34" charset="0"/>
                <a:cs typeface="Arial" pitchFamily="34" charset="0"/>
              </a:rPr>
              <a:t>Ha villamos mező erősségének abszolút értéke az egységnyi felületen merőlegesen áthaladó mezővonalak száma, akkor egy adott felületen merőlegesen áthaladó mezővonalak számát (amivel a ψ villamos fluxust jellemezhetjük) az alábbiakban határozhatjuk meg.</a:t>
            </a:r>
            <a:endParaRPr lang="hu-HU" sz="1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400" dirty="0">
                <a:latin typeface="Arial" pitchFamily="34" charset="0"/>
                <a:cs typeface="Arial" pitchFamily="34" charset="0"/>
              </a:rPr>
              <a:t>Ha a mezővonalak egy A felületen haladnak keresztül, és a mezővonalak </a:t>
            </a:r>
            <a:r>
              <a:rPr lang="hu-HU" sz="1400" dirty="0">
                <a:latin typeface="Arial" pitchFamily="34" charset="0"/>
                <a:cs typeface="Arial" pitchFamily="34" charset="0"/>
                <a:sym typeface="Symbol"/>
              </a:rPr>
              <a:t></a:t>
            </a:r>
            <a:r>
              <a:rPr lang="hu-HU" sz="1400" dirty="0" err="1">
                <a:latin typeface="Arial" pitchFamily="34" charset="0"/>
                <a:cs typeface="Arial" pitchFamily="34" charset="0"/>
              </a:rPr>
              <a:t>-ek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  a felületre és a mező homogén (a mezővonalak párhuzamosak és mindenütt azonos a sűrűségük) azaz térerősség 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állandó, akkor 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a mezővonalak száma</a:t>
            </a:r>
          </a:p>
          <a:p>
            <a:pPr marL="0" indent="0">
              <a:buNone/>
            </a:pPr>
            <a:r>
              <a:rPr lang="hu-HU" sz="14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hu-HU" sz="1400" dirty="0" smtClean="0">
                <a:latin typeface="Arial" pitchFamily="34" charset="0"/>
                <a:cs typeface="Arial" pitchFamily="34" charset="0"/>
              </a:rPr>
              <a:t>                                                                </a:t>
            </a:r>
          </a:p>
          <a:p>
            <a:pPr marL="0" indent="0">
              <a:buNone/>
            </a:pPr>
            <a:endParaRPr lang="hu-HU" sz="1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400" dirty="0" smtClean="0">
                <a:latin typeface="Arial" pitchFamily="34" charset="0"/>
                <a:cs typeface="Arial" pitchFamily="34" charset="0"/>
              </a:rPr>
              <a:t>Ha 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a mező homogén, de az adott felülettel α szöget zár 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be, 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akkor</a:t>
            </a:r>
            <a:endParaRPr lang="hu-HU" sz="1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endParaRPr lang="hu-HU" sz="1400" dirty="0">
              <a:latin typeface="Arial" pitchFamily="34" charset="0"/>
              <a:cs typeface="Arial" pitchFamily="34" charset="0"/>
            </a:endParaRPr>
          </a:p>
          <a:p>
            <a:endParaRPr lang="hu-HU" sz="1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u-HU" sz="1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400" dirty="0" smtClean="0">
                <a:latin typeface="Arial" pitchFamily="34" charset="0"/>
                <a:cs typeface="Arial" pitchFamily="34" charset="0"/>
              </a:rPr>
              <a:t>Ahol      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a felület normálvektora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hu-HU" sz="1400" dirty="0" smtClean="0">
                <a:latin typeface="Arial" pitchFamily="34" charset="0"/>
                <a:cs typeface="Arial" pitchFamily="34" charset="0"/>
              </a:rPr>
              <a:t>Változó    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esetében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:                     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, vagy pontosabban:</a:t>
            </a:r>
          </a:p>
          <a:p>
            <a:pPr marL="0" indent="0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400" dirty="0" smtClean="0">
                <a:latin typeface="Arial" pitchFamily="34" charset="0"/>
                <a:cs typeface="Arial" pitchFamily="34" charset="0"/>
              </a:rPr>
              <a:t>ahol 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E</a:t>
            </a:r>
            <a:r>
              <a:rPr lang="hu-HU" sz="1400" baseline="-25000" dirty="0">
                <a:latin typeface="Arial" pitchFamily="34" charset="0"/>
                <a:cs typeface="Arial" pitchFamily="34" charset="0"/>
              </a:rPr>
              <a:t>n</a:t>
            </a:r>
            <a:r>
              <a:rPr lang="hu-HU" sz="1400" dirty="0">
                <a:latin typeface="Arial" pitchFamily="34" charset="0"/>
                <a:cs typeface="Arial" pitchFamily="34" charset="0"/>
              </a:rPr>
              <a:t> a térerősség vektor felületre merőleges komponense.</a:t>
            </a:r>
          </a:p>
          <a:p>
            <a:pPr marL="0" indent="0">
              <a:buNone/>
            </a:pPr>
            <a:endParaRPr lang="hu-HU" sz="1400" dirty="0">
              <a:latin typeface="Arial" pitchFamily="34" charset="0"/>
              <a:cs typeface="Arial" pitchFamily="34" charset="0"/>
            </a:endParaRPr>
          </a:p>
          <a:p>
            <a:endParaRPr lang="hu-H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189197"/>
              </p:ext>
            </p:extLst>
          </p:nvPr>
        </p:nvGraphicFramePr>
        <p:xfrm>
          <a:off x="4175134" y="2497460"/>
          <a:ext cx="1019147" cy="325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" imgW="685502" imgH="215806" progId="Equation.3">
                  <p:embed/>
                </p:oleObj>
              </mc:Choice>
              <mc:Fallback>
                <p:oleObj name="Equation" r:id="rId3" imgW="685502" imgH="215806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4" y="2497460"/>
                        <a:ext cx="1019147" cy="3255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256182"/>
              </p:ext>
            </p:extLst>
          </p:nvPr>
        </p:nvGraphicFramePr>
        <p:xfrm>
          <a:off x="3852862" y="3505572"/>
          <a:ext cx="1792287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5" imgW="1180800" imgH="241200" progId="Equation.3">
                  <p:embed/>
                </p:oleObj>
              </mc:Choice>
              <mc:Fallback>
                <p:oleObj name="Equation" r:id="rId5" imgW="118080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2" y="3505572"/>
                        <a:ext cx="1792287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946819"/>
              </p:ext>
            </p:extLst>
          </p:nvPr>
        </p:nvGraphicFramePr>
        <p:xfrm>
          <a:off x="899592" y="4369668"/>
          <a:ext cx="220217" cy="272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7" imgW="164957" imgH="203024" progId="Equation.3">
                  <p:embed/>
                </p:oleObj>
              </mc:Choice>
              <mc:Fallback>
                <p:oleObj name="Equation" r:id="rId7" imgW="164957" imgH="203024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369668"/>
                        <a:ext cx="220217" cy="2720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1045" y="2281436"/>
            <a:ext cx="1944216" cy="1826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280" y="4009628"/>
            <a:ext cx="2643746" cy="159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504696"/>
              </p:ext>
            </p:extLst>
          </p:nvPr>
        </p:nvGraphicFramePr>
        <p:xfrm>
          <a:off x="2195736" y="4665315"/>
          <a:ext cx="8477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11" imgW="850531" imgH="355446" progId="Equation.3">
                  <p:embed/>
                </p:oleObj>
              </mc:Choice>
              <mc:Fallback>
                <p:oleObj name="Equation" r:id="rId11" imgW="850531" imgH="355446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665315"/>
                        <a:ext cx="84772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301754"/>
              </p:ext>
            </p:extLst>
          </p:nvPr>
        </p:nvGraphicFramePr>
        <p:xfrm>
          <a:off x="2915816" y="4919227"/>
          <a:ext cx="2669016" cy="458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13" imgW="2159000" imgH="368300" progId="Equation.3">
                  <p:embed/>
                </p:oleObj>
              </mc:Choice>
              <mc:Fallback>
                <p:oleObj name="Equation" r:id="rId13" imgW="2159000" imgH="3683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919227"/>
                        <a:ext cx="2669016" cy="4585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" name="Objektum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599187"/>
              </p:ext>
            </p:extLst>
          </p:nvPr>
        </p:nvGraphicFramePr>
        <p:xfrm>
          <a:off x="2985426" y="3814365"/>
          <a:ext cx="27432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15" imgW="2743200" imgH="393700" progId="Equation.3">
                  <p:embed/>
                </p:oleObj>
              </mc:Choice>
              <mc:Fallback>
                <p:oleObj name="Equation" r:id="rId15" imgW="2743200" imgH="3937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5426" y="3814365"/>
                        <a:ext cx="27432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" name="Objektum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884699"/>
              </p:ext>
            </p:extLst>
          </p:nvPr>
        </p:nvGraphicFramePr>
        <p:xfrm>
          <a:off x="1149069" y="4596843"/>
          <a:ext cx="216024" cy="302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17" imgW="139639" imgH="203112" progId="Equation.3">
                  <p:embed/>
                </p:oleObj>
              </mc:Choice>
              <mc:Fallback>
                <p:oleObj name="Equation" r:id="rId17" imgW="139639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069" y="4596843"/>
                        <a:ext cx="216024" cy="3024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7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/>
              <a:t>Gauss tétele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 gyakorlatban felmerül a kérdés, hogy mennyi az erővonalak száma egy R sugarú gömbön, ha annak középpontjában van egy pontszerű töltés, vagy más szóval mekkora a fluxusa egy pontszerű töltésnek. Ennek megállapításához vegyünk egy Q töltésű pozitív pontszerű töltést, és vegyük körül egy R sugarú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gömbbel.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 gömb felszínén a térerősség:</a:t>
            </a:r>
          </a:p>
          <a:p>
            <a:pPr marL="0" indent="0" algn="just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és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 mezővonalak, azaz a térerősség vektorok merőlegesek a gömb felszínére, melynek nagysága:</a:t>
            </a:r>
          </a:p>
          <a:p>
            <a:pPr marL="0" indent="0" algn="just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Így a felszínen a fluxus:</a:t>
            </a:r>
          </a:p>
          <a:p>
            <a:pPr marL="0" indent="0" algn="just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azaz:</a:t>
            </a:r>
          </a:p>
          <a:p>
            <a:pPr algn="just"/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600550"/>
              </p:ext>
            </p:extLst>
          </p:nvPr>
        </p:nvGraphicFramePr>
        <p:xfrm>
          <a:off x="4932040" y="2497460"/>
          <a:ext cx="132372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" imgW="1028254" imgH="444307" progId="Equation.3">
                  <p:embed/>
                </p:oleObj>
              </mc:Choice>
              <mc:Fallback>
                <p:oleObj name="Equation" r:id="rId3" imgW="1028254" imgH="444307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497460"/>
                        <a:ext cx="1323721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068095"/>
              </p:ext>
            </p:extLst>
          </p:nvPr>
        </p:nvGraphicFramePr>
        <p:xfrm>
          <a:off x="4056096" y="3673940"/>
          <a:ext cx="1019960" cy="319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5" imgW="634725" imgH="203112" progId="Equation.3">
                  <p:embed/>
                </p:oleObj>
              </mc:Choice>
              <mc:Fallback>
                <p:oleObj name="Equation" r:id="rId5" imgW="634725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96" y="3673940"/>
                        <a:ext cx="1019960" cy="3196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9" name="Objektu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37326"/>
              </p:ext>
            </p:extLst>
          </p:nvPr>
        </p:nvGraphicFramePr>
        <p:xfrm>
          <a:off x="4161434" y="4369669"/>
          <a:ext cx="770606" cy="233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7" imgW="532937" imgH="164957" progId="Equation.3">
                  <p:embed/>
                </p:oleObj>
              </mc:Choice>
              <mc:Fallback>
                <p:oleObj name="Equation" r:id="rId7" imgW="532937" imgH="164957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1434" y="4369669"/>
                        <a:ext cx="770606" cy="2339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1" name="Objektum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739824"/>
              </p:ext>
            </p:extLst>
          </p:nvPr>
        </p:nvGraphicFramePr>
        <p:xfrm>
          <a:off x="3302321" y="4820741"/>
          <a:ext cx="2349799" cy="553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9" imgW="1816100" imgH="431800" progId="Equation.3">
                  <p:embed/>
                </p:oleObj>
              </mc:Choice>
              <mc:Fallback>
                <p:oleObj name="Equation" r:id="rId9" imgW="1816100" imgH="431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321" y="4820741"/>
                        <a:ext cx="2349799" cy="5536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18"/>
          <p:cNvGrpSpPr>
            <a:grpSpLocks/>
          </p:cNvGrpSpPr>
          <p:nvPr/>
        </p:nvGrpSpPr>
        <p:grpSpPr bwMode="auto">
          <a:xfrm>
            <a:off x="6228184" y="3634260"/>
            <a:ext cx="2135254" cy="2141166"/>
            <a:chOff x="2304" y="2444"/>
            <a:chExt cx="3888" cy="4131"/>
          </a:xfrm>
        </p:grpSpPr>
        <p:grpSp>
          <p:nvGrpSpPr>
            <p:cNvPr id="22" name="Group 19"/>
            <p:cNvGrpSpPr>
              <a:grpSpLocks/>
            </p:cNvGrpSpPr>
            <p:nvPr/>
          </p:nvGrpSpPr>
          <p:grpSpPr bwMode="auto">
            <a:xfrm rot="-29930">
              <a:off x="4086" y="4271"/>
              <a:ext cx="1152" cy="2304"/>
              <a:chOff x="7776" y="7200"/>
              <a:chExt cx="1151" cy="2304"/>
            </a:xfrm>
          </p:grpSpPr>
          <p:sp>
            <p:nvSpPr>
              <p:cNvPr id="29" name="AutoShape 20"/>
              <p:cNvSpPr>
                <a:spLocks noChangeArrowheads="1"/>
              </p:cNvSpPr>
              <p:nvPr/>
            </p:nvSpPr>
            <p:spPr bwMode="auto">
              <a:xfrm rot="-13465715">
                <a:off x="7776" y="7200"/>
                <a:ext cx="1151" cy="1698"/>
              </a:xfrm>
              <a:prstGeom prst="bracePair">
                <a:avLst>
                  <a:gd name="adj" fmla="val 8333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0" name="Rectangle 21"/>
              <p:cNvSpPr>
                <a:spLocks noChangeArrowheads="1"/>
              </p:cNvSpPr>
              <p:nvPr/>
            </p:nvSpPr>
            <p:spPr bwMode="auto">
              <a:xfrm rot="-2561690">
                <a:off x="7776" y="7344"/>
                <a:ext cx="432" cy="21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rot="16200000" flipH="1">
              <a:off x="2304" y="2444"/>
              <a:ext cx="3744" cy="37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H="1">
              <a:off x="2448" y="2444"/>
              <a:ext cx="3744" cy="37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4032" y="4172"/>
              <a:ext cx="432" cy="43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auto">
            <a:xfrm>
              <a:off x="2592" y="2732"/>
              <a:ext cx="3312" cy="331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4032" y="4172"/>
              <a:ext cx="57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5025" y="4355"/>
              <a:ext cx="864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455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727253" y="697260"/>
            <a:ext cx="5959549" cy="41198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Ha a pontszerű töltést nem gömbbel, hanem egy tetszőleges térbeli felülettel vesszük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körül,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akkor a mezővonalak száma ugyanaz, mint a gömb esetében, mert a mezővonalak töltéseken erednek és végződnek, töltés pedig csak egy van a gömbben.</a:t>
            </a: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A fluxus a gömbfelületen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és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 fluxus a tetszőleges felületen:</a:t>
            </a: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így:</a:t>
            </a:r>
          </a:p>
          <a:p>
            <a:pPr marL="0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Ha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 zárt felületen belül több töltés helyezkedik el:</a:t>
            </a: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                                     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>
                <a:latin typeface="Arial" pitchFamily="34" charset="0"/>
                <a:cs typeface="Arial" pitchFamily="34" charset="0"/>
              </a:rPr>
              <a:t>	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	         Ez </a:t>
            </a:r>
            <a:r>
              <a:rPr lang="hu-HU" sz="1800" dirty="0">
                <a:latin typeface="Arial" pitchFamily="34" charset="0"/>
                <a:cs typeface="Arial" pitchFamily="34" charset="0"/>
              </a:rPr>
              <a:t>a Gauss tétele.</a:t>
            </a:r>
          </a:p>
          <a:p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50" name="Picture 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8" y="1777381"/>
            <a:ext cx="1971675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9" name="Objektum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112647"/>
              </p:ext>
            </p:extLst>
          </p:nvPr>
        </p:nvGraphicFramePr>
        <p:xfrm>
          <a:off x="5796136" y="2207154"/>
          <a:ext cx="809673" cy="57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4" imgW="596900" imgH="431800" progId="Equation.3">
                  <p:embed/>
                </p:oleObj>
              </mc:Choice>
              <mc:Fallback>
                <p:oleObj name="Equation" r:id="rId4" imgW="596900" imgH="431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207154"/>
                        <a:ext cx="809673" cy="578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31" name="Objektum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870633"/>
              </p:ext>
            </p:extLst>
          </p:nvPr>
        </p:nvGraphicFramePr>
        <p:xfrm>
          <a:off x="5508104" y="3129931"/>
          <a:ext cx="972691" cy="519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6" imgW="698500" imgH="368300" progId="Equation.3">
                  <p:embed/>
                </p:oleObj>
              </mc:Choice>
              <mc:Fallback>
                <p:oleObj name="Equation" r:id="rId6" imgW="698500" imgH="3683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129931"/>
                        <a:ext cx="972691" cy="5196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" name="Rectangle 3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6625" name="Objektum 266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988368"/>
              </p:ext>
            </p:extLst>
          </p:nvPr>
        </p:nvGraphicFramePr>
        <p:xfrm>
          <a:off x="5436096" y="3649588"/>
          <a:ext cx="117773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8" imgW="876300" imgH="431800" progId="Equation.3">
                  <p:embed/>
                </p:oleObj>
              </mc:Choice>
              <mc:Fallback>
                <p:oleObj name="Equation" r:id="rId8" imgW="876300" imgH="431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3649588"/>
                        <a:ext cx="1177731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6" name="Rectangle 3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6627" name="Objektum 266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263562"/>
              </p:ext>
            </p:extLst>
          </p:nvPr>
        </p:nvGraphicFramePr>
        <p:xfrm>
          <a:off x="4572000" y="4369668"/>
          <a:ext cx="2565132" cy="910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0" imgW="2362200" imgH="838200" progId="Equation.3">
                  <p:embed/>
                </p:oleObj>
              </mc:Choice>
              <mc:Fallback>
                <p:oleObj name="Equation" r:id="rId10" imgW="2362200" imgH="838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369668"/>
                        <a:ext cx="2565132" cy="910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842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381000"/>
            <a:ext cx="8229600" cy="47241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u-HU" sz="2400" b="1" dirty="0" smtClean="0">
                <a:latin typeface="Arial" pitchFamily="34" charset="0"/>
                <a:cs typeface="Arial" pitchFamily="34" charset="0"/>
              </a:rPr>
              <a:t>Coulomb törvénye</a:t>
            </a:r>
          </a:p>
          <a:p>
            <a:pPr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Vegyünk két pontszerű töltést egymástól r távolságra. Ezek erővel hatnak egymásra.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két ponttöltés között ható erőt a Coulomb törvény adja meg:</a:t>
            </a:r>
          </a:p>
          <a:p>
            <a:pPr marL="0" indent="0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Ahol                             .  A ponttöltés térerősségénél már bemutatott módon az arányossági tényező egy másik alakját használva kapjuk:</a:t>
            </a: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/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Az erő iránya: két azonos előjelű töltés között taszító, két ellentétes előjelű között pedig vonzó erő lép fel.</a:t>
            </a:r>
          </a:p>
          <a:p>
            <a:pPr marL="0" indent="0"/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3059832" y="2017407"/>
          <a:ext cx="576064" cy="205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3" imgW="126720" imgH="203040" progId="Equation.3">
                  <p:embed/>
                </p:oleObj>
              </mc:Choice>
              <mc:Fallback>
                <p:oleObj name="Equation" r:id="rId3" imgW="12672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017407"/>
                        <a:ext cx="576064" cy="2053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5796136" y="1897394"/>
          <a:ext cx="238125" cy="16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Equation" r:id="rId5" imgW="241195" imgH="203112" progId="Equation.3">
                  <p:embed/>
                </p:oleObj>
              </mc:Choice>
              <mc:Fallback>
                <p:oleObj name="Equation" r:id="rId5" imgW="241195" imgH="203112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897394"/>
                        <a:ext cx="238125" cy="166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7092281" y="3157533"/>
          <a:ext cx="1352345" cy="600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Equation" r:id="rId7" imgW="736280" imgH="393529" progId="Equation.3">
                  <p:embed/>
                </p:oleObj>
              </mc:Choice>
              <mc:Fallback>
                <p:oleObj name="Equation" r:id="rId7" imgW="736280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1" y="3157533"/>
                        <a:ext cx="1352345" cy="6000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50591"/>
              </p:ext>
            </p:extLst>
          </p:nvPr>
        </p:nvGraphicFramePr>
        <p:xfrm>
          <a:off x="1187624" y="3577580"/>
          <a:ext cx="1584176" cy="546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Equation" r:id="rId9" imgW="1015920" imgH="419040" progId="Equation.3">
                  <p:embed/>
                </p:oleObj>
              </mc:Choice>
              <mc:Fallback>
                <p:oleObj name="Equation" r:id="rId9" imgW="101592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577580"/>
                        <a:ext cx="1584176" cy="5462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4067944" y="4417674"/>
          <a:ext cx="1497766" cy="480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Equation" r:id="rId11" imgW="1117600" imgH="431800" progId="Equation.3">
                  <p:embed/>
                </p:oleObj>
              </mc:Choice>
              <mc:Fallback>
                <p:oleObj name="Equation" r:id="rId11" imgW="1117600" imgH="431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417674"/>
                        <a:ext cx="1497766" cy="4800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3059832" y="1897394"/>
            <a:ext cx="3075950" cy="870479"/>
            <a:chOff x="3577" y="8797"/>
            <a:chExt cx="4845" cy="1644"/>
          </a:xfrm>
        </p:grpSpPr>
        <p:sp>
          <p:nvSpPr>
            <p:cNvPr id="17426" name="Oval 18"/>
            <p:cNvSpPr>
              <a:spLocks noChangeArrowheads="1"/>
            </p:cNvSpPr>
            <p:nvPr/>
          </p:nvSpPr>
          <p:spPr bwMode="auto">
            <a:xfrm>
              <a:off x="4318" y="9301"/>
              <a:ext cx="570" cy="57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5" name="Oval 17"/>
            <p:cNvSpPr>
              <a:spLocks noChangeArrowheads="1"/>
            </p:cNvSpPr>
            <p:nvPr/>
          </p:nvSpPr>
          <p:spPr bwMode="auto">
            <a:xfrm>
              <a:off x="7111" y="9301"/>
              <a:ext cx="570" cy="57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4603" y="9871"/>
              <a:ext cx="0" cy="5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>
              <a:off x="7396" y="9871"/>
              <a:ext cx="0" cy="5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4603" y="10327"/>
              <a:ext cx="27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1" name="Line 13"/>
            <p:cNvSpPr>
              <a:spLocks noChangeShapeType="1"/>
            </p:cNvSpPr>
            <p:nvPr/>
          </p:nvSpPr>
          <p:spPr bwMode="auto">
            <a:xfrm flipH="1">
              <a:off x="3577" y="9586"/>
              <a:ext cx="7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>
              <a:off x="7681" y="9586"/>
              <a:ext cx="7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3659" y="8797"/>
              <a:ext cx="488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5914" y="9871"/>
              <a:ext cx="741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r</a:t>
              </a:r>
              <a:endParaRPr kumimoji="0" lang="hu-HU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4345" y="9361"/>
              <a:ext cx="855" cy="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Q</a:t>
              </a:r>
              <a:r>
                <a:rPr kumimoji="0" lang="hu-HU" altLang="ja-JP" sz="12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1</a:t>
              </a:r>
              <a:endParaRPr kumimoji="0" lang="hu-HU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7126" y="9343"/>
              <a:ext cx="912" cy="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ja-JP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Q</a:t>
              </a:r>
              <a:r>
                <a:rPr kumimoji="0" lang="hu-HU" altLang="ja-JP" sz="12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2</a:t>
              </a:r>
              <a:endParaRPr kumimoji="0" lang="hu-HU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3810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0" y="5535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457233"/>
            <a:ext cx="8424936" cy="41404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hu-HU" sz="2400" b="1" dirty="0" smtClean="0">
                <a:latin typeface="Arial" pitchFamily="34" charset="0"/>
                <a:cs typeface="Arial" pitchFamily="34" charset="0"/>
              </a:rPr>
              <a:t>Potenciál és feszültség</a:t>
            </a:r>
          </a:p>
          <a:p>
            <a:pPr marL="0" indent="0" algn="just">
              <a:buNone/>
            </a:pPr>
            <a:endParaRPr lang="hu-HU" sz="6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700" dirty="0" smtClean="0">
                <a:latin typeface="Arial" pitchFamily="34" charset="0"/>
                <a:cs typeface="Arial" pitchFamily="34" charset="0"/>
              </a:rPr>
              <a:t>A villamos mező jellemzésére a térerősség vektor alkalmas, azonban mivel általában háromdimenziós vektorról van szó, ezért minden pontban a mező (tér) jellemzésére három adat szükséges. Egy egyszerűbb alternatívát kínál a potenciál bevezetése. </a:t>
            </a:r>
          </a:p>
          <a:p>
            <a:pPr marL="0" indent="0" algn="just">
              <a:buNone/>
            </a:pPr>
            <a:r>
              <a:rPr lang="hu-HU" sz="500" b="1" dirty="0" smtClean="0">
                <a:latin typeface="Arial" pitchFamily="34" charset="0"/>
                <a:cs typeface="Arial" pitchFamily="34" charset="0"/>
              </a:rPr>
              <a:t> </a:t>
            </a:r>
            <a:endParaRPr lang="hu-HU" sz="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b="1" dirty="0" smtClean="0">
                <a:latin typeface="Arial" pitchFamily="34" charset="0"/>
                <a:cs typeface="Arial" pitchFamily="34" charset="0"/>
              </a:rPr>
              <a:t>Potenciál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700" dirty="0" smtClean="0">
                <a:latin typeface="Arial" pitchFamily="34" charset="0"/>
                <a:cs typeface="Arial" pitchFamily="34" charset="0"/>
              </a:rPr>
              <a:t>Tekintsünk egy pontszerű töltést valahol a térben, majd keressünk egy olyan pontot, vagy felületet, ahol egy próbatöltés egyensúlyban van, azaz a ráható erők eredője zérus. Ezt a pontot, vagy felületet, nevezzük el vonatkoztatási pontnak (V), vagy felületnek. Vigyünk egy pozitív próbatöltést a vonatkoztatási pontból a tér ellenében egy A pontba. Ekkor a munkavégzés legyen W</a:t>
            </a:r>
            <a:r>
              <a:rPr lang="hu-HU" sz="1700" baseline="-25000" dirty="0" smtClean="0">
                <a:latin typeface="Arial" pitchFamily="34" charset="0"/>
                <a:cs typeface="Arial" pitchFamily="34" charset="0"/>
              </a:rPr>
              <a:t>VA</a:t>
            </a:r>
            <a:r>
              <a:rPr lang="hu-HU" sz="1700" dirty="0" smtClean="0">
                <a:latin typeface="Arial" pitchFamily="34" charset="0"/>
                <a:cs typeface="Arial" pitchFamily="34" charset="0"/>
              </a:rPr>
              <a:t>. Ez a munka jellemző az A pontra, a vonatkoztatási pontra és a próbatöltés nagyságára. Ez természetesen újra három adat, azonban ez a szám csökkenthető.</a:t>
            </a:r>
          </a:p>
          <a:p>
            <a:pPr marL="0" indent="0" algn="just">
              <a:buNone/>
            </a:pPr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2717326" y="4177647"/>
            <a:ext cx="5030146" cy="1300428"/>
            <a:chOff x="2052" y="6186"/>
            <a:chExt cx="8062" cy="2457"/>
          </a:xfrm>
        </p:grpSpPr>
        <p:sp>
          <p:nvSpPr>
            <p:cNvPr id="18435" name="Oval 3"/>
            <p:cNvSpPr>
              <a:spLocks noChangeArrowheads="1"/>
            </p:cNvSpPr>
            <p:nvPr/>
          </p:nvSpPr>
          <p:spPr bwMode="auto">
            <a:xfrm>
              <a:off x="2052" y="6186"/>
              <a:ext cx="741" cy="684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36" name="Line 4"/>
            <p:cNvSpPr>
              <a:spLocks noChangeShapeType="1"/>
            </p:cNvSpPr>
            <p:nvPr/>
          </p:nvSpPr>
          <p:spPr bwMode="auto">
            <a:xfrm>
              <a:off x="2793" y="6557"/>
              <a:ext cx="3648" cy="3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37" name="Line 5"/>
            <p:cNvSpPr>
              <a:spLocks noChangeShapeType="1"/>
            </p:cNvSpPr>
            <p:nvPr/>
          </p:nvSpPr>
          <p:spPr bwMode="auto">
            <a:xfrm rot="840000">
              <a:off x="2374" y="6990"/>
              <a:ext cx="1596" cy="16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2193" y="6300"/>
              <a:ext cx="741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endParaRPr kumimoji="0" 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4297" y="6277"/>
              <a:ext cx="5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0" name="Oval 8"/>
            <p:cNvSpPr>
              <a:spLocks noChangeArrowheads="1"/>
            </p:cNvSpPr>
            <p:nvPr/>
          </p:nvSpPr>
          <p:spPr bwMode="auto">
            <a:xfrm>
              <a:off x="4503" y="6721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1" name="Oval 9"/>
            <p:cNvSpPr>
              <a:spLocks noChangeArrowheads="1"/>
            </p:cNvSpPr>
            <p:nvPr/>
          </p:nvSpPr>
          <p:spPr bwMode="auto">
            <a:xfrm>
              <a:off x="3058" y="7636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3135" y="7269"/>
              <a:ext cx="513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3" name="Oval 11"/>
            <p:cNvSpPr>
              <a:spLocks noChangeArrowheads="1"/>
            </p:cNvSpPr>
            <p:nvPr/>
          </p:nvSpPr>
          <p:spPr bwMode="auto">
            <a:xfrm>
              <a:off x="10057" y="8077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9517" y="7537"/>
              <a:ext cx="5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337220"/>
            <a:ext cx="8229600" cy="47679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vonatkoztatási pont többnyire a Föld felszíne, esetleg a végtelen távoli pont. A próbatöltés legyen az egységnyi pozitív töltés, amit ha az előbbi próbatöltést </a:t>
            </a:r>
            <a:r>
              <a:rPr lang="hu-HU" sz="1800" dirty="0" err="1" smtClean="0">
                <a:latin typeface="Arial" pitchFamily="34" charset="0"/>
                <a:cs typeface="Arial" pitchFamily="34" charset="0"/>
              </a:rPr>
              <a:t>Q’-vel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 jelöljük, az alábbi eredményt kapjuk:</a:t>
            </a: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1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hu-HU" sz="1600" dirty="0" smtClean="0">
                <a:latin typeface="Arial" pitchFamily="34" charset="0"/>
                <a:cs typeface="Arial" pitchFamily="34" charset="0"/>
              </a:rPr>
              <a:t>ahol U</a:t>
            </a:r>
            <a:r>
              <a:rPr lang="hu-HU" sz="16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hu-HU" sz="1600" dirty="0" smtClean="0">
                <a:latin typeface="Arial" pitchFamily="34" charset="0"/>
                <a:cs typeface="Arial" pitchFamily="34" charset="0"/>
              </a:rPr>
              <a:t> az A pont potenciálja.</a:t>
            </a:r>
          </a:p>
          <a:p>
            <a:pPr algn="just">
              <a:buNone/>
            </a:pPr>
            <a:r>
              <a:rPr lang="hu-HU" sz="7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potenciál definíciója:</a:t>
            </a:r>
          </a:p>
          <a:p>
            <a:pPr algn="just">
              <a:buNone/>
            </a:pPr>
            <a:r>
              <a:rPr lang="hu-HU" sz="300" dirty="0" smtClean="0">
                <a:latin typeface="Arial" pitchFamily="34" charset="0"/>
                <a:cs typeface="Arial" pitchFamily="34" charset="0"/>
              </a:rPr>
              <a:t> </a:t>
            </a:r>
            <a:endParaRPr lang="hu-HU" sz="1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b="1" dirty="0" smtClean="0">
                <a:latin typeface="Arial" pitchFamily="34" charset="0"/>
                <a:cs typeface="Arial" pitchFamily="34" charset="0"/>
              </a:rPr>
              <a:t>Egy pont potenciálja az a munka, amit akkor végzünk amikor az egységnyi pozitív próbatöltést a tér ellenében a vonatkoztatási pontból az adott pontba visszük.     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500" dirty="0" smtClean="0">
                <a:latin typeface="Arial" pitchFamily="34" charset="0"/>
                <a:cs typeface="Arial" pitchFamily="34" charset="0"/>
              </a:rPr>
              <a:t> </a:t>
            </a:r>
            <a:endParaRPr lang="hu-HU" sz="1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definíció akkor is érvényes, ha azt a munkát nézzük, amit a tér végez, miközben az egységnyi pozitív próbatöltést a pontból a vonatkoztatási pontba viszi. Természetesen mindkét esetben állandó sebességű mozgatásról van szó, a gyorsítási munkával nem kell számolnunk.</a:t>
            </a: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potenciál mértékegysége:</a:t>
            </a: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 </a:t>
            </a:r>
            <a:endParaRPr lang="hu-H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3923928" y="1237320"/>
          <a:ext cx="1137726" cy="54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3" imgW="748975" imgH="431613" progId="Equation.3">
                  <p:embed/>
                </p:oleObj>
              </mc:Choice>
              <mc:Fallback>
                <p:oleObj name="Equation" r:id="rId3" imgW="748975" imgH="431613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237320"/>
                        <a:ext cx="1137726" cy="5400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349774"/>
              </p:ext>
            </p:extLst>
          </p:nvPr>
        </p:nvGraphicFramePr>
        <p:xfrm>
          <a:off x="3707903" y="5017740"/>
          <a:ext cx="1979565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5" imgW="1600200" imgH="419100" progId="Equation.3">
                  <p:embed/>
                </p:oleObj>
              </mc:Choice>
              <mc:Fallback>
                <p:oleObj name="Equation" r:id="rId5" imgW="1600200" imgH="4191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3" y="5017740"/>
                        <a:ext cx="1979565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517240"/>
            <a:ext cx="8229600" cy="4680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munka értelmezéséből, és az             összefüggésből, és abból, hogy egységnyi pozitív próbatöltéssel dolgozunk, következik, hogy:</a:t>
            </a: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Csak ponttöltésre érvényes: </a:t>
            </a: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                                                              </a:t>
            </a: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                                            </a:t>
            </a: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Ha az ábrán egy másik, B pontot is tekintünk, akkor annak a potenciálja az előzőhöz hasonlóan</a:t>
            </a:r>
          </a:p>
          <a:p>
            <a:pPr marL="0" indent="0" algn="just"/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A tér azon pontjait, amelyeke a potenciál állandó </a:t>
            </a:r>
            <a:r>
              <a:rPr lang="hu-HU" sz="1800" dirty="0" err="1" smtClean="0">
                <a:latin typeface="Arial" pitchFamily="34" charset="0"/>
                <a:cs typeface="Arial" pitchFamily="34" charset="0"/>
              </a:rPr>
              <a:t>ekvipotenciális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 pontoknak, és a felületeket amit alkotnak </a:t>
            </a:r>
            <a:r>
              <a:rPr lang="hu-HU" sz="1800" dirty="0" err="1" smtClean="0">
                <a:latin typeface="Arial" pitchFamily="34" charset="0"/>
                <a:cs typeface="Arial" pitchFamily="34" charset="0"/>
              </a:rPr>
              <a:t>ekvipotenciális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 felületeknek nevezzük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hu-HU" sz="18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324536"/>
              </p:ext>
            </p:extLst>
          </p:nvPr>
        </p:nvGraphicFramePr>
        <p:xfrm>
          <a:off x="4139952" y="481236"/>
          <a:ext cx="967788" cy="33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3" imgW="571252" imgH="241195" progId="Equation.3">
                  <p:embed/>
                </p:oleObj>
              </mc:Choice>
              <mc:Fallback>
                <p:oleObj name="Equation" r:id="rId3" imgW="571252" imgH="241195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81236"/>
                        <a:ext cx="967788" cy="336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4067944" y="1057301"/>
          <a:ext cx="1370012" cy="600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5" imgW="927000" imgH="482400" progId="Equation.3">
                  <p:embed/>
                </p:oleObj>
              </mc:Choice>
              <mc:Fallback>
                <p:oleObj name="Equation" r:id="rId5" imgW="92700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057301"/>
                        <a:ext cx="1370012" cy="600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125550" y="1717373"/>
          <a:ext cx="1382554" cy="54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7" imgW="914400" imgH="431800" progId="Equation.3">
                  <p:embed/>
                </p:oleObj>
              </mc:Choice>
              <mc:Fallback>
                <p:oleObj name="Equation" r:id="rId7" imgW="914400" imgH="431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550" y="1717373"/>
                        <a:ext cx="1382554" cy="5400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2206810" y="2353444"/>
            <a:ext cx="4912029" cy="1276425"/>
            <a:chOff x="2052" y="6186"/>
            <a:chExt cx="8062" cy="2457"/>
          </a:xfrm>
        </p:grpSpPr>
        <p:sp>
          <p:nvSpPr>
            <p:cNvPr id="11" name="Oval 3"/>
            <p:cNvSpPr>
              <a:spLocks noChangeArrowheads="1"/>
            </p:cNvSpPr>
            <p:nvPr/>
          </p:nvSpPr>
          <p:spPr bwMode="auto">
            <a:xfrm>
              <a:off x="2052" y="6186"/>
              <a:ext cx="741" cy="684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2" name="Line 4"/>
            <p:cNvSpPr>
              <a:spLocks noChangeShapeType="1"/>
            </p:cNvSpPr>
            <p:nvPr/>
          </p:nvSpPr>
          <p:spPr bwMode="auto">
            <a:xfrm>
              <a:off x="2793" y="6557"/>
              <a:ext cx="3648" cy="3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3" name="Line 5"/>
            <p:cNvSpPr>
              <a:spLocks noChangeShapeType="1"/>
            </p:cNvSpPr>
            <p:nvPr/>
          </p:nvSpPr>
          <p:spPr bwMode="auto">
            <a:xfrm rot="840000">
              <a:off x="2374" y="6990"/>
              <a:ext cx="1596" cy="16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2193" y="6300"/>
              <a:ext cx="741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endParaRPr kumimoji="0" lang="hu-H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4297" y="6277"/>
              <a:ext cx="5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8"/>
            <p:cNvSpPr>
              <a:spLocks noChangeArrowheads="1"/>
            </p:cNvSpPr>
            <p:nvPr/>
          </p:nvSpPr>
          <p:spPr bwMode="auto">
            <a:xfrm>
              <a:off x="4503" y="6721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" name="Oval 9"/>
            <p:cNvSpPr>
              <a:spLocks noChangeArrowheads="1"/>
            </p:cNvSpPr>
            <p:nvPr/>
          </p:nvSpPr>
          <p:spPr bwMode="auto">
            <a:xfrm>
              <a:off x="3058" y="7636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3135" y="7269"/>
              <a:ext cx="513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11"/>
            <p:cNvSpPr>
              <a:spLocks noChangeArrowheads="1"/>
            </p:cNvSpPr>
            <p:nvPr/>
          </p:nvSpPr>
          <p:spPr bwMode="auto">
            <a:xfrm>
              <a:off x="10057" y="8077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9517" y="7537"/>
              <a:ext cx="5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endParaRPr kumimoji="0" 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04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189183"/>
              </p:ext>
            </p:extLst>
          </p:nvPr>
        </p:nvGraphicFramePr>
        <p:xfrm>
          <a:off x="4139952" y="4153644"/>
          <a:ext cx="1232138" cy="600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9" imgW="736600" imgH="431800" progId="Equation.3">
                  <p:embed/>
                </p:oleObj>
              </mc:Choice>
              <mc:Fallback>
                <p:oleObj name="Equation" r:id="rId9" imgW="736600" imgH="4318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153644"/>
                        <a:ext cx="1232138" cy="6000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697260"/>
            <a:ext cx="8229600" cy="37716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1800" b="1" dirty="0" smtClean="0">
                <a:latin typeface="Arial" pitchFamily="34" charset="0"/>
                <a:cs typeface="Arial" pitchFamily="34" charset="0"/>
              </a:rPr>
              <a:t>Feszültség:</a:t>
            </a:r>
            <a:r>
              <a:rPr lang="hu-HU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Két pont potenciáljának különbsége:</a:t>
            </a:r>
          </a:p>
          <a:p>
            <a:pPr>
              <a:buNone/>
            </a:pPr>
            <a:endParaRPr lang="hu-H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u-HU" sz="1800" dirty="0" smtClean="0">
                <a:latin typeface="Arial" pitchFamily="34" charset="0"/>
                <a:cs typeface="Arial" pitchFamily="34" charset="0"/>
              </a:rPr>
              <a:t>Mértékegysége a potenciálénak megfelelően V.</a:t>
            </a:r>
          </a:p>
          <a:p>
            <a:endParaRPr lang="hu-H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250793"/>
              </p:ext>
            </p:extLst>
          </p:nvPr>
        </p:nvGraphicFramePr>
        <p:xfrm>
          <a:off x="5004048" y="1542687"/>
          <a:ext cx="1584176" cy="306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3" imgW="939392" imgH="215806" progId="Equation.3">
                  <p:embed/>
                </p:oleObj>
              </mc:Choice>
              <mc:Fallback>
                <p:oleObj name="Equation" r:id="rId3" imgW="939392" imgH="215806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1542687"/>
                        <a:ext cx="1584176" cy="3067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401</Words>
  <Application>Microsoft Office PowerPoint</Application>
  <PresentationFormat>Diavetítés a képernyőre (16:10 oldalarány)</PresentationFormat>
  <Paragraphs>96</Paragraphs>
  <Slides>8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0" baseType="lpstr">
      <vt:lpstr>Office-téma</vt:lpstr>
      <vt:lpstr>Equation</vt:lpstr>
      <vt:lpstr>A villamos fluxus</vt:lpstr>
      <vt:lpstr>Gauss tétele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Lászlóné Kenyeres Krisztina</dc:creator>
  <cp:lastModifiedBy>Horváth Miklós Dr.</cp:lastModifiedBy>
  <cp:revision>13</cp:revision>
  <dcterms:created xsi:type="dcterms:W3CDTF">2012-11-09T13:01:33Z</dcterms:created>
  <dcterms:modified xsi:type="dcterms:W3CDTF">2013-05-25T09:40:16Z</dcterms:modified>
</cp:coreProperties>
</file>