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72" r:id="rId9"/>
    <p:sldId id="265" r:id="rId10"/>
    <p:sldId id="267" r:id="rId11"/>
    <p:sldId id="268" r:id="rId12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3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9F506-AA2D-49A8-AF05-0E5475F57E95}" type="datetimeFigureOut">
              <a:rPr lang="hu-HU" smtClean="0"/>
              <a:pPr/>
              <a:t>2013.11.08.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587EC-4189-43D0-A316-29F73736878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Elektromosságtan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01316"/>
            <a:ext cx="8229600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 vákuum 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dielektromos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állandója, vagy abszolút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dielektromos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állandó,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   a pontszerű testet körülvevő közeg relatív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dielektromos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állandója. Néha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permittivitásnak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is mondják nem szabványos kifejezéssel. Ezekkel:</a:t>
            </a:r>
          </a:p>
          <a:p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 különböző közegek relatív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dielektromos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állandója: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-vákuum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:	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- gázok: 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- szilárd szigetelő anyagok: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-víz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: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- bizonyos kerámiák (ún.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ferroelektromos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anyagok), pl. </a:t>
            </a:r>
            <a:r>
              <a:rPr lang="hu-HU" sz="1600" dirty="0" err="1" smtClean="0">
                <a:latin typeface="Arial" pitchFamily="34" charset="0"/>
                <a:cs typeface="Arial" pitchFamily="34" charset="0"/>
              </a:rPr>
              <a:t>báriumtitanát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: 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endParaRPr lang="hu-H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344889"/>
              </p:ext>
            </p:extLst>
          </p:nvPr>
        </p:nvGraphicFramePr>
        <p:xfrm>
          <a:off x="3563888" y="457200"/>
          <a:ext cx="1625853" cy="486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Equation" r:id="rId3" imgW="1307532" imgH="393529" progId="Equation.3">
                  <p:embed/>
                </p:oleObj>
              </mc:Choice>
              <mc:Fallback>
                <p:oleObj name="Equation" r:id="rId3" imgW="1307532" imgH="393529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57200"/>
                        <a:ext cx="1625853" cy="4865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077335"/>
              </p:ext>
            </p:extLst>
          </p:nvPr>
        </p:nvGraphicFramePr>
        <p:xfrm>
          <a:off x="3995935" y="2065412"/>
          <a:ext cx="110518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Equation" r:id="rId5" imgW="939600" imgH="431640" progId="Equation.3">
                  <p:embed/>
                </p:oleObj>
              </mc:Choice>
              <mc:Fallback>
                <p:oleObj name="Equation" r:id="rId5" imgW="93960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5" y="2065412"/>
                        <a:ext cx="1105189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791169"/>
              </p:ext>
            </p:extLst>
          </p:nvPr>
        </p:nvGraphicFramePr>
        <p:xfrm>
          <a:off x="1547664" y="2929508"/>
          <a:ext cx="488402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Equation" r:id="rId7" imgW="368140" imgH="215806" progId="Equation.3">
                  <p:embed/>
                </p:oleObj>
              </mc:Choice>
              <mc:Fallback>
                <p:oleObj name="Equation" r:id="rId7" imgW="368140" imgH="215806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929508"/>
                        <a:ext cx="488402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191768"/>
              </p:ext>
            </p:extLst>
          </p:nvPr>
        </p:nvGraphicFramePr>
        <p:xfrm>
          <a:off x="1475656" y="3217540"/>
          <a:ext cx="948105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Equation" r:id="rId9" imgW="749300" imgH="228600" progId="Equation.3">
                  <p:embed/>
                </p:oleObj>
              </mc:Choice>
              <mc:Fallback>
                <p:oleObj name="Equation" r:id="rId9" imgW="74930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217540"/>
                        <a:ext cx="948105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037096"/>
              </p:ext>
            </p:extLst>
          </p:nvPr>
        </p:nvGraphicFramePr>
        <p:xfrm>
          <a:off x="3131840" y="3489319"/>
          <a:ext cx="889142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11" imgW="672808" imgH="215806" progId="Equation.3">
                  <p:embed/>
                </p:oleObj>
              </mc:Choice>
              <mc:Fallback>
                <p:oleObj name="Equation" r:id="rId11" imgW="672808" imgH="21580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489319"/>
                        <a:ext cx="889142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906643"/>
              </p:ext>
            </p:extLst>
          </p:nvPr>
        </p:nvGraphicFramePr>
        <p:xfrm>
          <a:off x="1043608" y="3777351"/>
          <a:ext cx="601110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13" imgW="457002" imgH="215806" progId="Equation.3">
                  <p:embed/>
                </p:oleObj>
              </mc:Choice>
              <mc:Fallback>
                <p:oleObj name="Equation" r:id="rId13" imgW="457002" imgH="215806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777351"/>
                        <a:ext cx="601110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64460"/>
              </p:ext>
            </p:extLst>
          </p:nvPr>
        </p:nvGraphicFramePr>
        <p:xfrm>
          <a:off x="6948264" y="4009628"/>
          <a:ext cx="1522913" cy="29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tion" r:id="rId15" imgW="1143000" imgH="215640" progId="Equation.3">
                  <p:embed/>
                </p:oleObj>
              </mc:Choice>
              <mc:Fallback>
                <p:oleObj name="Equation" r:id="rId15" imgW="1143000" imgH="215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4009628"/>
                        <a:ext cx="1522913" cy="2910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u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49550"/>
              </p:ext>
            </p:extLst>
          </p:nvPr>
        </p:nvGraphicFramePr>
        <p:xfrm>
          <a:off x="6948264" y="1201316"/>
          <a:ext cx="2190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tion" r:id="rId17" imgW="164880" imgH="215640" progId="Equation.3">
                  <p:embed/>
                </p:oleObj>
              </mc:Choice>
              <mc:Fallback>
                <p:oleObj name="Equation" r:id="rId17" imgW="16488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1201316"/>
                        <a:ext cx="21907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Belátható, hogy elektrosztatikus esetben egy vezető anyag belsejében (vezető anyag az, amelyben a töltéseket hordozó részecskék, az ún. töltéshordozók szabadon, ellenállás nélkül mozoghatnak) a villamos térerősség zérus, s a rávitt töltéshordozók a felületen helyezkednek el (úgy, hogy a felületi töltéssűrűség annál nagyobb, minél kisebb a felület görbületi sugara). Ez nemcsak tömör vezetőre, hanem egy zárt, vezetőanyagból készült, doboz belsejére is igaz, s ezért annak belsejére a villamos mező nem hatol be. Ezért fémburkolattal (villamos árnyékolással) ellátott eszközök érzéketlenek a külső villamos tér változásaira. Bizonyos fokig még a mágneses terekre is.</a:t>
            </a:r>
            <a:endParaRPr lang="hu-HU" sz="1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Bevezetés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5122" name="Picture 2" descr="http://www.ize.hu/_files/pics/00012/000129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5212"/>
            <a:ext cx="2799217" cy="2462040"/>
          </a:xfrm>
          <a:prstGeom prst="rect">
            <a:avLst/>
          </a:prstGeom>
          <a:noFill/>
        </p:spPr>
      </p:pic>
      <p:pic>
        <p:nvPicPr>
          <p:cNvPr id="5124" name="Picture 4" descr="http://static.saxon.hu/losz_new/pics/description/large/15/15302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3640" y="625252"/>
            <a:ext cx="3240360" cy="2271593"/>
          </a:xfrm>
          <a:prstGeom prst="rect">
            <a:avLst/>
          </a:prstGeom>
          <a:noFill/>
        </p:spPr>
      </p:pic>
      <p:pic>
        <p:nvPicPr>
          <p:cNvPr id="5126" name="Picture 6" descr="http://www.webgimi.hu/images/din/6_108_454_pic_elektromossag_kepek_fizikaikon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2857500"/>
            <a:ext cx="2664296" cy="2664297"/>
          </a:xfrm>
          <a:prstGeom prst="rect">
            <a:avLst/>
          </a:prstGeom>
          <a:noFill/>
        </p:spPr>
      </p:pic>
      <p:pic>
        <p:nvPicPr>
          <p:cNvPr id="5128" name="Picture 8" descr="http://zoldtechnologia.hu/wp-content/uploads/2010/12/villa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2934072"/>
            <a:ext cx="3707904" cy="2780928"/>
          </a:xfrm>
          <a:prstGeom prst="rect">
            <a:avLst/>
          </a:prstGeom>
          <a:noFill/>
        </p:spPr>
      </p:pic>
      <p:pic>
        <p:nvPicPr>
          <p:cNvPr id="5130" name="Picture 10" descr="http://pctrs.network.hu/clubpicture/1/2/9/7/_/hazi_elektromossag_1297337_178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1489348"/>
            <a:ext cx="3810000" cy="304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Elektrosztatika</a:t>
            </a:r>
            <a:endParaRPr lang="hu-HU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>
                <a:latin typeface="Arial" pitchFamily="34" charset="0"/>
                <a:cs typeface="Arial" pitchFamily="34" charset="0"/>
              </a:rPr>
              <a:t>Az elektrosztatikus mező alaptulajdonságai</a:t>
            </a:r>
            <a:endParaRPr lang="hu-H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Már a régi görögök észrevették, hogy ha borostyánt bőrhöz dörgölték, utána a juhok szőrét magához vonzotta, majd elengedte. Nagyon sok jelenséget fedeztek fel, melyek magyarázata az alábbi elemi kísérletre vezethető vissza.</a:t>
            </a:r>
          </a:p>
          <a:p>
            <a:pPr marL="0" indent="0">
              <a:buNone/>
            </a:pP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1600" b="1" dirty="0">
                <a:latin typeface="Arial" pitchFamily="34" charset="0"/>
                <a:cs typeface="Arial" pitchFamily="34" charset="0"/>
              </a:rPr>
              <a:t>villamos töltés</a:t>
            </a:r>
          </a:p>
          <a:p>
            <a:pPr marL="0" indent="0">
              <a:buNone/>
            </a:pPr>
            <a:r>
              <a:rPr lang="hu-HU" sz="1600" b="1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Ha két, különböző anyagi minőséggel rendelkező testet összeérintünk, a bennük levő, szabad mozgásra képes elektronok koncentrációja nem egyezik meg, következésképpen a koncentrációkülönbségek kiegyenlítődésre való törekvése miatt a nagyobb koncentrációjú testről elektronok mennek át a kisebb elektronkoncentrációjú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testre.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Az egyik anyagon elektron felesleg, a másikon hiány lép fel.</a:t>
            </a:r>
          </a:p>
          <a:p>
            <a:endParaRPr lang="hu-HU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771800" y="4297662"/>
            <a:ext cx="3667125" cy="1008085"/>
            <a:chOff x="2088" y="5586"/>
            <a:chExt cx="5775" cy="1587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2907" y="5586"/>
              <a:ext cx="1215" cy="4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n</a:t>
              </a:r>
              <a:r>
                <a:rPr kumimoji="0" lang="hu-H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 </a:t>
              </a: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&gt; n</a:t>
              </a:r>
              <a:r>
                <a:rPr kumimoji="0" lang="hu-H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2148" y="6171"/>
              <a:ext cx="1080" cy="6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3273" y="6171"/>
              <a:ext cx="1080" cy="6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5643" y="6156"/>
              <a:ext cx="2220" cy="6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4683" y="6486"/>
              <a:ext cx="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2088" y="6171"/>
              <a:ext cx="720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1.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3888" y="6156"/>
              <a:ext cx="600" cy="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2.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6734" y="6063"/>
              <a:ext cx="684" cy="1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hu-HU" sz="900" b="0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e </a:t>
              </a:r>
              <a:r>
                <a:rPr kumimoji="0" lang="hu-HU" sz="900" b="0" i="0" u="none" strike="noStrike" cap="none" normalizeH="0" baseline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endParaRPr kumimoji="0" lang="hu-HU" sz="9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hu-HU" sz="900" b="0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e </a:t>
              </a:r>
              <a:r>
                <a:rPr kumimoji="0" lang="hu-HU" sz="900" b="0" i="0" u="none" strike="noStrike" cap="none" normalizeH="0" baseline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endParaRPr kumimoji="0" lang="hu-HU" sz="9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hu-HU" sz="900" b="0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e </a:t>
              </a:r>
              <a:r>
                <a:rPr kumimoji="0" lang="hu-HU" sz="900" b="0" i="0" u="none" strike="noStrike" cap="none" normalizeH="0" baseline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endParaRPr kumimoji="0" 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6307" y="6243"/>
              <a:ext cx="345" cy="465"/>
              <a:chOff x="5820" y="5640"/>
              <a:chExt cx="345" cy="465"/>
            </a:xfrm>
          </p:grpSpPr>
          <p:sp>
            <p:nvSpPr>
              <p:cNvPr id="1036" name="Oval 12"/>
              <p:cNvSpPr>
                <a:spLocks noChangeArrowheads="1"/>
              </p:cNvSpPr>
              <p:nvPr/>
            </p:nvSpPr>
            <p:spPr bwMode="auto">
              <a:xfrm>
                <a:off x="5820" y="5640"/>
                <a:ext cx="135" cy="1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7" name="Oval 13"/>
              <p:cNvSpPr>
                <a:spLocks noChangeArrowheads="1"/>
              </p:cNvSpPr>
              <p:nvPr/>
            </p:nvSpPr>
            <p:spPr bwMode="auto">
              <a:xfrm>
                <a:off x="5820" y="5805"/>
                <a:ext cx="135" cy="1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8" name="Oval 14"/>
              <p:cNvSpPr>
                <a:spLocks noChangeArrowheads="1"/>
              </p:cNvSpPr>
              <p:nvPr/>
            </p:nvSpPr>
            <p:spPr bwMode="auto">
              <a:xfrm>
                <a:off x="5820" y="5985"/>
                <a:ext cx="135" cy="1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9" name="Oval 15"/>
              <p:cNvSpPr>
                <a:spLocks noChangeArrowheads="1"/>
              </p:cNvSpPr>
              <p:nvPr/>
            </p:nvSpPr>
            <p:spPr bwMode="auto">
              <a:xfrm>
                <a:off x="6030" y="5640"/>
                <a:ext cx="135" cy="1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40" name="Oval 16"/>
              <p:cNvSpPr>
                <a:spLocks noChangeArrowheads="1"/>
              </p:cNvSpPr>
              <p:nvPr/>
            </p:nvSpPr>
            <p:spPr bwMode="auto">
              <a:xfrm>
                <a:off x="6030" y="5805"/>
                <a:ext cx="135" cy="1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41" name="Oval 17"/>
              <p:cNvSpPr>
                <a:spLocks noChangeArrowheads="1"/>
              </p:cNvSpPr>
              <p:nvPr/>
            </p:nvSpPr>
            <p:spPr bwMode="auto">
              <a:xfrm>
                <a:off x="6030" y="5985"/>
                <a:ext cx="135" cy="1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6757" y="6168"/>
              <a:ext cx="0" cy="6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625252"/>
            <a:ext cx="8229600" cy="45483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Hirtelen szétválasztva a két testet az elektronok visszamennének az eredeti helyzetükbe, de nem mindegyiknek sikerül, mert a sebességük nem végtelen, ezért az 1-ben elektronhiány, a 2-ban elektronfelesleg keletkezik (marad). Ez a jelenség könnyen megfigyelhető két különböző fémlap összeérintése és hirtelen szétrántása esetében.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Ha egy testen elektron felesleg, vagy elektron hiány mutatható ki, akkor azt mondjuk, hogy villamos (elektromos) töltése van.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Elektron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felesleg: negatív elektromos töltés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Elektron hiány: pozitív elektromos töltés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 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Az elektromos töltés jele: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Q</a:t>
            </a:r>
          </a:p>
          <a:p>
            <a:pPr marL="0" indent="0">
              <a:buNone/>
            </a:pPr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Mértékegysége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: C (Coulomb). Másként: 1 C=1 </a:t>
            </a:r>
            <a:r>
              <a:rPr lang="hu-HU" sz="1600" dirty="0" err="1">
                <a:latin typeface="Arial" pitchFamily="34" charset="0"/>
                <a:cs typeface="Arial" pitchFamily="34" charset="0"/>
              </a:rPr>
              <a:t>As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. Ennek nagyságát mutatja, hogy 1 elektron töltése: 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	e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= -1,6</a:t>
            </a:r>
            <a:r>
              <a:rPr lang="hu-HU" sz="1600" baseline="-25000" dirty="0">
                <a:latin typeface="Arial" pitchFamily="34" charset="0"/>
                <a:cs typeface="Arial" pitchFamily="34" charset="0"/>
              </a:rPr>
              <a:t>*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10</a:t>
            </a:r>
            <a:r>
              <a:rPr lang="hu-HU" sz="1600" baseline="30000" dirty="0">
                <a:latin typeface="Arial" pitchFamily="34" charset="0"/>
                <a:cs typeface="Arial" pitchFamily="34" charset="0"/>
              </a:rPr>
              <a:t>-19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C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Az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elektrosztatika alapvetően olyan jelenségekkel foglalkozik, amelyek esetében a villamos töltés és a belőle származtatott mennyiségek időben nem változnak.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endParaRPr lang="hu-H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u-HU" sz="2400" dirty="0"/>
              <a:t>. A villamos  (elektromos) mező és a térerősség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333500"/>
            <a:ext cx="8219256" cy="3771636"/>
          </a:xfrm>
        </p:spPr>
        <p:txBody>
          <a:bodyPr>
            <a:noAutofit/>
          </a:bodyPr>
          <a:lstStyle/>
          <a:p>
            <a:pPr marL="2776538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A tapasztalok szerint, ha van a térben egy Q töltés, és létrehozunk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egy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másikat (</a:t>
            </a:r>
            <a:r>
              <a:rPr lang="hu-HU" sz="1600" dirty="0" err="1">
                <a:latin typeface="Arial" pitchFamily="34" charset="0"/>
                <a:cs typeface="Arial" pitchFamily="34" charset="0"/>
              </a:rPr>
              <a:t>Q</a:t>
            </a:r>
            <a:r>
              <a:rPr lang="hu-HU" sz="1600" baseline="-250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), akkor az előző már a létrehozás pillanatában hat az újra. Ez csak úgy lehetséges, hogy az első töltés hatása valamilyen módon mindenütt jelen van.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 marL="2776538" indent="0">
              <a:buNone/>
            </a:pPr>
            <a:endParaRPr lang="hu-HU" sz="600" b="1" dirty="0" smtClean="0">
              <a:latin typeface="Arial" pitchFamily="34" charset="0"/>
              <a:cs typeface="Arial" pitchFamily="34" charset="0"/>
            </a:endParaRPr>
          </a:p>
          <a:p>
            <a:pPr marL="2776538" indent="0">
              <a:buNone/>
            </a:pPr>
            <a:r>
              <a:rPr lang="hu-HU" sz="1600" b="1" dirty="0" smtClean="0">
                <a:latin typeface="Arial" pitchFamily="34" charset="0"/>
                <a:cs typeface="Arial" pitchFamily="34" charset="0"/>
              </a:rPr>
              <a:t>Úgy </a:t>
            </a:r>
            <a:r>
              <a:rPr lang="hu-HU" sz="1600" b="1" dirty="0">
                <a:latin typeface="Arial" pitchFamily="34" charset="0"/>
                <a:cs typeface="Arial" pitchFamily="34" charset="0"/>
              </a:rPr>
              <a:t>mondjuk: maga körül elektromos teret (mezőt) hoz létre keletkezése pillanatában</a:t>
            </a:r>
            <a:r>
              <a:rPr lang="hu-HU" sz="1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776538" indent="0">
              <a:buNone/>
            </a:pPr>
            <a:endParaRPr lang="hu-HU" sz="600" dirty="0" smtClean="0">
              <a:latin typeface="Arial" pitchFamily="34" charset="0"/>
              <a:cs typeface="Arial" pitchFamily="34" charset="0"/>
            </a:endParaRPr>
          </a:p>
          <a:p>
            <a:pPr marL="2776538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mezőt (teret) az egységnyi pozitív töltésre ható erővel, a mezőerősséggel (térerősséggel) jellemezük. Az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ábra 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egy pozitív Q töltés által egy pozitív próbatöltésre ható erőket szemléltettük nyilakkal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776538" indent="0">
              <a:buNone/>
            </a:pPr>
            <a:endParaRPr lang="hu-HU" sz="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A villamos mezőt (teret) az egységnyi pozitív próbatöltésre ható erővel, a </a:t>
            </a:r>
            <a:r>
              <a:rPr lang="hu-HU" sz="1600" b="1" dirty="0">
                <a:latin typeface="Arial" pitchFamily="34" charset="0"/>
                <a:cs typeface="Arial" pitchFamily="34" charset="0"/>
              </a:rPr>
              <a:t>villamos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 (elektromos) </a:t>
            </a:r>
            <a:r>
              <a:rPr lang="hu-HU" sz="1600" b="1" dirty="0">
                <a:latin typeface="Arial" pitchFamily="34" charset="0"/>
                <a:cs typeface="Arial" pitchFamily="34" charset="0"/>
              </a:rPr>
              <a:t>térerősség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gel jellemezzük: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endParaRPr lang="hu-HU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725091" y="1657375"/>
            <a:ext cx="2286000" cy="1333500"/>
            <a:chOff x="2115" y="6180"/>
            <a:chExt cx="3600" cy="2100"/>
          </a:xfrm>
        </p:grpSpPr>
        <p:sp>
          <p:nvSpPr>
            <p:cNvPr id="2052" name="Oval 4"/>
            <p:cNvSpPr>
              <a:spLocks noChangeArrowheads="1"/>
            </p:cNvSpPr>
            <p:nvPr/>
          </p:nvSpPr>
          <p:spPr bwMode="auto">
            <a:xfrm>
              <a:off x="2115" y="6180"/>
              <a:ext cx="795" cy="81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53" name="Oval 5"/>
            <p:cNvSpPr>
              <a:spLocks noChangeArrowheads="1"/>
            </p:cNvSpPr>
            <p:nvPr/>
          </p:nvSpPr>
          <p:spPr bwMode="auto">
            <a:xfrm>
              <a:off x="3195" y="7200"/>
              <a:ext cx="795" cy="81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2220" y="6360"/>
              <a:ext cx="645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 </a:t>
              </a:r>
              <a:r>
                <a:rPr kumimoji="0" lang="hu-HU" sz="11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+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3300" y="7365"/>
              <a:ext cx="660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r>
                <a:rPr kumimoji="0" lang="hu-HU" sz="11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r>
                <a:rPr kumimoji="0" lang="hu-HU" sz="11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+</a:t>
              </a:r>
              <a:endParaRPr kumimoji="0" 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2865" y="6870"/>
              <a:ext cx="420" cy="420"/>
              <a:chOff x="2790" y="6870"/>
              <a:chExt cx="420" cy="420"/>
            </a:xfrm>
          </p:grpSpPr>
          <p:sp>
            <p:nvSpPr>
              <p:cNvPr id="2057" name="Line 9"/>
              <p:cNvSpPr>
                <a:spLocks noChangeShapeType="1"/>
              </p:cNvSpPr>
              <p:nvPr/>
            </p:nvSpPr>
            <p:spPr bwMode="auto">
              <a:xfrm>
                <a:off x="2790" y="6870"/>
                <a:ext cx="42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auto">
              <a:xfrm>
                <a:off x="3000" y="7080"/>
                <a:ext cx="105" cy="1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auto">
              <a:xfrm>
                <a:off x="2895" y="6975"/>
                <a:ext cx="105" cy="1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grpSp>
          <p:nvGrpSpPr>
            <p:cNvPr id="2060" name="Group 12"/>
            <p:cNvGrpSpPr>
              <a:grpSpLocks/>
            </p:cNvGrpSpPr>
            <p:nvPr/>
          </p:nvGrpSpPr>
          <p:grpSpPr bwMode="auto">
            <a:xfrm>
              <a:off x="3960" y="7860"/>
              <a:ext cx="420" cy="420"/>
              <a:chOff x="2790" y="6870"/>
              <a:chExt cx="420" cy="420"/>
            </a:xfrm>
          </p:grpSpPr>
          <p:sp>
            <p:nvSpPr>
              <p:cNvPr id="2061" name="Line 13"/>
              <p:cNvSpPr>
                <a:spLocks noChangeShapeType="1"/>
              </p:cNvSpPr>
              <p:nvPr/>
            </p:nvSpPr>
            <p:spPr bwMode="auto">
              <a:xfrm>
                <a:off x="2790" y="6870"/>
                <a:ext cx="42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auto">
              <a:xfrm>
                <a:off x="3000" y="7080"/>
                <a:ext cx="105" cy="1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auto">
              <a:xfrm>
                <a:off x="2895" y="6975"/>
                <a:ext cx="105" cy="1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4200" y="7680"/>
              <a:ext cx="1515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próbatöltés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06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590239"/>
              </p:ext>
            </p:extLst>
          </p:nvPr>
        </p:nvGraphicFramePr>
        <p:xfrm>
          <a:off x="4593353" y="4873724"/>
          <a:ext cx="504056" cy="526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3" imgW="431613" imgH="444307" progId="Equation.3">
                  <p:embed/>
                </p:oleObj>
              </mc:Choice>
              <mc:Fallback>
                <p:oleObj name="Equation" r:id="rId3" imgW="431613" imgH="444307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353" y="4873724"/>
                        <a:ext cx="504056" cy="5264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889972"/>
              </p:ext>
            </p:extLst>
          </p:nvPr>
        </p:nvGraphicFramePr>
        <p:xfrm>
          <a:off x="6686417" y="4873724"/>
          <a:ext cx="1586963" cy="563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1180588" imgH="418918" progId="Equation.3">
                  <p:embed/>
                </p:oleObj>
              </mc:Choice>
              <mc:Fallback>
                <p:oleObj name="Equation" r:id="rId5" imgW="1180588" imgH="418918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417" y="4873724"/>
                        <a:ext cx="1586963" cy="5631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769268"/>
            <a:ext cx="8003232" cy="44798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A villamos mezőt mezővonalakkal (erővonalakkal) szemléltethetjük. Ennek alapja az, hogy ha egy papírlapra apró, szigetelő porszemcséket (pl.: </a:t>
            </a:r>
            <a:r>
              <a:rPr lang="hu-HU" sz="1600" dirty="0" err="1">
                <a:latin typeface="Arial" pitchFamily="34" charset="0"/>
                <a:cs typeface="Arial" pitchFamily="34" charset="0"/>
              </a:rPr>
              <a:t>likopódium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 port) szórunk, és a lap alá egy villamosan töltött testet helyezünk, akkor a porszemcsék vonalak mentén rendeződnek el. Ezek alapján kézenfekvő a villamos teret vonalakkal, vagy ahogyan ma hívjuk ezeket, erővonalakkal (mezővonalakkal) szemléltetni. Természetesen a villamos mezőt végtelen sok vonallal szemléltethetjük, hiszen a tér mindenütt ott van. A tér erősségével arányosan célszerű felvenni az erővonalak sűrűségét. Legyen tehát az egységnyi felületen merőlegesen „áthaladó” erővonalak (mezővonalak) száma egyenlő a térerősség adott felületen, pontban mérhető értékének abszolút értéke! </a:t>
            </a:r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hu-H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1" descr="http://www.mozaweb.hu/course/fizika_10/jpg_big/f10_75.jpg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1333500"/>
            <a:ext cx="5050904" cy="377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A mezővonalak pozitív töltéseken erednek és negatív töltéseken végződnek. Önmagukban zárt mezővonalak nincsenek.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b="1" dirty="0">
                <a:latin typeface="Arial" pitchFamily="34" charset="0"/>
                <a:cs typeface="Arial" pitchFamily="34" charset="0"/>
              </a:rPr>
              <a:t>A villamos mező forrásos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 (forrás: pozitív, nyelő: negatív töltés) </a:t>
            </a:r>
            <a:r>
              <a:rPr lang="hu-HU" sz="1600" b="1" dirty="0">
                <a:latin typeface="Arial" pitchFamily="34" charset="0"/>
                <a:cs typeface="Arial" pitchFamily="34" charset="0"/>
              </a:rPr>
              <a:t>és örvénymentes vektortér</a:t>
            </a:r>
            <a:r>
              <a:rPr lang="hu-HU" sz="1600" dirty="0">
                <a:latin typeface="Arial" pitchFamily="34" charset="0"/>
                <a:cs typeface="Arial" pitchFamily="34" charset="0"/>
              </a:rPr>
              <a:t> (örvénymentes: nincsenek önmagukba zárt mezővonalak).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>
                <a:latin typeface="Arial" pitchFamily="34" charset="0"/>
                <a:cs typeface="Arial" pitchFamily="34" charset="0"/>
              </a:rPr>
              <a:t> </a:t>
            </a:r>
            <a:endParaRPr lang="hu-HU" sz="1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b="1" dirty="0">
                <a:latin typeface="Arial" pitchFamily="34" charset="0"/>
                <a:cs typeface="Arial" pitchFamily="34" charset="0"/>
              </a:rPr>
              <a:t>Ha a két, ellenkező előjelű ponttöltés abszolút értéke megegyezik, villamos dipólusról, vagy dipólról beszélünk</a:t>
            </a:r>
            <a:endParaRPr lang="hu-HU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u-HU" sz="1600" dirty="0"/>
          </a:p>
        </p:txBody>
      </p:sp>
      <p:pic>
        <p:nvPicPr>
          <p:cNvPr id="4" name="Picture 6" descr="http://vili.pmmf.hu/jegyzet/elektrom/Image11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940" y="1777380"/>
            <a:ext cx="2404441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972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u-HU" sz="2000" b="1" dirty="0" smtClean="0">
                <a:latin typeface="Arial" pitchFamily="34" charset="0"/>
                <a:cs typeface="Arial" pitchFamily="34" charset="0"/>
              </a:rPr>
              <a:t>Pontszerű töltés elektromos mezőerőssége (Csak pontszerűé!):</a:t>
            </a:r>
            <a:br>
              <a:rPr lang="hu-HU" sz="2000" b="1" dirty="0" smtClean="0">
                <a:latin typeface="Arial" pitchFamily="34" charset="0"/>
                <a:cs typeface="Arial" pitchFamily="34" charset="0"/>
              </a:rPr>
            </a:b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Egy Q nagyságú pontszerű töltéstől r távolságra a villamos térerősség (vagy mezőerősség):</a:t>
            </a:r>
            <a:br>
              <a:rPr lang="hu-HU" sz="1600" dirty="0" smtClean="0">
                <a:latin typeface="Arial" pitchFamily="34" charset="0"/>
                <a:cs typeface="Arial" pitchFamily="34" charset="0"/>
              </a:rPr>
            </a:br>
            <a:endParaRPr lang="hu-HU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ahol k  a mértékegység rendszer által meghatározott állandó, értéke SI rendszer használata esetében: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 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Az állandót gyakorlati szempontból szokás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 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 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alakban is írni, ahol  </a:t>
            </a:r>
            <a:endParaRPr lang="hu-HU" sz="1600" b="1" dirty="0" smtClean="0">
              <a:latin typeface="Arial" pitchFamily="34" charset="0"/>
              <a:cs typeface="Arial" pitchFamily="34" charset="0"/>
            </a:endParaRPr>
          </a:p>
          <a:p>
            <a:endParaRPr lang="hu-H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047613"/>
              </p:ext>
            </p:extLst>
          </p:nvPr>
        </p:nvGraphicFramePr>
        <p:xfrm>
          <a:off x="3995935" y="1777380"/>
          <a:ext cx="782255" cy="534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Equation" r:id="rId3" imgW="571252" imgH="393529" progId="Equation.3">
                  <p:embed/>
                </p:oleObj>
              </mc:Choice>
              <mc:Fallback>
                <p:oleObj name="Equation" r:id="rId3" imgW="571252" imgH="393529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5" y="1777380"/>
                        <a:ext cx="782255" cy="5345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148556"/>
              </p:ext>
            </p:extLst>
          </p:nvPr>
        </p:nvGraphicFramePr>
        <p:xfrm>
          <a:off x="3635895" y="2857500"/>
          <a:ext cx="1976499" cy="591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5" imgW="1497950" imgH="444307" progId="Equation.3">
                  <p:embed/>
                </p:oleObj>
              </mc:Choice>
              <mc:Fallback>
                <p:oleObj name="Equation" r:id="rId5" imgW="1497950" imgH="444307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5" y="2857500"/>
                        <a:ext cx="1976499" cy="5916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950611"/>
              </p:ext>
            </p:extLst>
          </p:nvPr>
        </p:nvGraphicFramePr>
        <p:xfrm>
          <a:off x="4283968" y="3933262"/>
          <a:ext cx="864096" cy="504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7" imgW="736600" imgH="431800" progId="Equation.3">
                  <p:embed/>
                </p:oleObj>
              </mc:Choice>
              <mc:Fallback>
                <p:oleObj name="Equation" r:id="rId7" imgW="736600" imgH="431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933262"/>
                        <a:ext cx="864096" cy="5049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043107"/>
              </p:ext>
            </p:extLst>
          </p:nvPr>
        </p:nvGraphicFramePr>
        <p:xfrm>
          <a:off x="3995936" y="4801716"/>
          <a:ext cx="1545537" cy="462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9" imgW="1307532" imgH="393529" progId="Equation.3">
                  <p:embed/>
                </p:oleObj>
              </mc:Choice>
              <mc:Fallback>
                <p:oleObj name="Equation" r:id="rId9" imgW="1307532" imgH="39352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801716"/>
                        <a:ext cx="1545537" cy="4625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607</Words>
  <Application>Microsoft Office PowerPoint</Application>
  <PresentationFormat>Diavetítés a képernyőre (16:10 oldalarány)</PresentationFormat>
  <Paragraphs>63</Paragraphs>
  <Slides>11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3" baseType="lpstr">
      <vt:lpstr>Office-téma</vt:lpstr>
      <vt:lpstr>Equation</vt:lpstr>
      <vt:lpstr>Elektromosságtan</vt:lpstr>
      <vt:lpstr>Bevezetés</vt:lpstr>
      <vt:lpstr>Elektrosztatika</vt:lpstr>
      <vt:lpstr>Az elektrosztatikus mező alaptulajdonságai</vt:lpstr>
      <vt:lpstr>PowerPoint bemutató</vt:lpstr>
      <vt:lpstr>. A villamos  (elektromos) mező és a térerősség</vt:lpstr>
      <vt:lpstr>PowerPoint bemutató</vt:lpstr>
      <vt:lpstr>PowerPoint bemutató</vt:lpstr>
      <vt:lpstr>Pontszerű töltés elektromos mezőerőssége (Csak pontszerűé!): 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Elektromosságtan</dc:title>
  <dc:creator>user</dc:creator>
  <cp:lastModifiedBy>Horváth Miklós Dr.</cp:lastModifiedBy>
  <cp:revision>21</cp:revision>
  <dcterms:created xsi:type="dcterms:W3CDTF">2012-11-08T17:48:47Z</dcterms:created>
  <dcterms:modified xsi:type="dcterms:W3CDTF">2013-11-08T11:59:52Z</dcterms:modified>
</cp:coreProperties>
</file>