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custDataLst>
    <p:tags r:id="rId10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67676"/>
    <a:srgbClr val="BCBCBC"/>
    <a:srgbClr val="F21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540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E15E6C8-D7F0-47BA-BDA7-028AECF298A0}" type="datetimeFigureOut">
              <a:rPr lang="de-DE"/>
              <a:pPr>
                <a:defRPr/>
              </a:pPr>
              <a:t>28.06.2016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AA787CD-08D1-41C0-88B6-C194D73DFB7A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99988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177A7C8-D7D6-4816-BDAC-3FE47108D6BD}" type="datetimeFigureOut">
              <a:rPr lang="de-DE"/>
              <a:pPr>
                <a:defRPr/>
              </a:pPr>
              <a:t>28.06.2016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noProof="0" dirty="0" smtClean="0"/>
              <a:t>Textmasterformate durch Klicken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de-DE" noProof="0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6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C10FEB49-C64A-441B-AFAC-E5A00C993727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137331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07963" indent="-206375" algn="l" rtl="0" eaLnBrk="0" fontAlgn="base" hangingPunct="0">
      <a:spcBef>
        <a:spcPct val="30000"/>
      </a:spcBef>
      <a:spcAft>
        <a:spcPct val="0"/>
      </a:spcAft>
      <a:buClr>
        <a:srgbClr val="F21C0A"/>
      </a:buClr>
      <a:buFont typeface="Wingdings" pitchFamily="2" charset="2"/>
      <a:buChar char="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2095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412750" indent="-201613" algn="l" rtl="0" eaLnBrk="0" fontAlgn="base" hangingPunct="0">
      <a:spcBef>
        <a:spcPct val="30000"/>
      </a:spcBef>
      <a:spcAft>
        <a:spcPct val="0"/>
      </a:spcAft>
      <a:buClr>
        <a:srgbClr val="F21C0A"/>
      </a:buClr>
      <a:buFont typeface="Wingdings" pitchFamily="2" charset="2"/>
      <a:buChar char=""/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414338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10FEB49-C64A-441B-AFAC-E5A00C993727}" type="slidenum">
              <a:rPr lang="de-DE" smtClean="0"/>
              <a:pPr>
                <a:defRPr/>
              </a:pPr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9670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on_logo1" descr="EON_n_Ha_ppt.tif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400" y="6042025"/>
            <a:ext cx="2006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09600" y="3606800"/>
            <a:ext cx="6705600" cy="1181100"/>
          </a:xfrm>
        </p:spPr>
        <p:txBody>
          <a:bodyPr anchor="b"/>
          <a:lstStyle>
            <a:lvl1pPr>
              <a:defRPr>
                <a:solidFill>
                  <a:srgbClr val="F21C0A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609600" y="5035550"/>
            <a:ext cx="6705600" cy="457200"/>
          </a:xfrm>
        </p:spPr>
        <p:txBody>
          <a:bodyPr>
            <a:noAutofit/>
          </a:bodyPr>
          <a:lstStyle>
            <a:lvl1pPr marL="0" indent="0" algn="l">
              <a:lnSpc>
                <a:spcPts val="1800"/>
              </a:lnSpc>
              <a:buNone/>
              <a:defRPr sz="1400">
                <a:solidFill>
                  <a:srgbClr val="76767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016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4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59B44-E732-4087-A208-160AB63C34BB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3522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422400"/>
            <a:ext cx="3886200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5025" y="1422400"/>
            <a:ext cx="3886200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C47DF-9C33-408A-B8AC-C33B38E197FF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765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1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352801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8" name="Inhaltsplatzhalter 3"/>
          <p:cNvSpPr>
            <a:spLocks noGrp="1"/>
          </p:cNvSpPr>
          <p:nvPr>
            <p:ph sz="half" idx="13"/>
          </p:nvPr>
        </p:nvSpPr>
        <p:spPr>
          <a:xfrm>
            <a:off x="6096000" y="1422400"/>
            <a:ext cx="2439987" cy="42164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6" name="Fußzeilenplatzhalter 4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7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9533B-BA11-402C-A267-7258C0FE8495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7160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422400"/>
            <a:ext cx="3886200" cy="30480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1727200"/>
            <a:ext cx="3886200" cy="39116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422400"/>
            <a:ext cx="3886200" cy="304800"/>
          </a:xfrm>
        </p:spPr>
        <p:txBody>
          <a:bodyPr>
            <a:noAutofit/>
          </a:bodyPr>
          <a:lstStyle>
            <a:lvl1pPr marL="0" indent="0">
              <a:buNone/>
              <a:defRPr sz="18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1727200"/>
            <a:ext cx="3886200" cy="3911600"/>
          </a:xfrm>
        </p:spPr>
        <p:txBody>
          <a:bodyPr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de-DE" dirty="0"/>
          </a:p>
        </p:txBody>
      </p:sp>
      <p:sp>
        <p:nvSpPr>
          <p:cNvPr id="7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8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4D1E24-2E4F-4A0C-B279-3437494E7BEC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60356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de-DE" dirty="0"/>
          </a:p>
        </p:txBody>
      </p:sp>
      <p:sp>
        <p:nvSpPr>
          <p:cNvPr id="3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026A-4CB2-460A-92BF-84955098E9AD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50464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3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4FEE15-1483-4844-8728-FBDB8A4A6E26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35276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elplatzhalter 1"/>
          <p:cNvSpPr>
            <a:spLocks noGrp="1"/>
          </p:cNvSpPr>
          <p:nvPr>
            <p:ph type="title"/>
          </p:nvPr>
        </p:nvSpPr>
        <p:spPr bwMode="auto">
          <a:xfrm>
            <a:off x="609600" y="666750"/>
            <a:ext cx="7924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hu-HU" smtClean="0"/>
              <a:t>Titelmasterformat durch Klicken bearbeiten</a:t>
            </a:r>
          </a:p>
        </p:txBody>
      </p:sp>
      <p:sp>
        <p:nvSpPr>
          <p:cNvPr id="1027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09600" y="1422400"/>
            <a:ext cx="7924800" cy="421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hu-HU" smtClean="0"/>
              <a:t>Textmasterformate durch Klicken bearbeiten</a:t>
            </a:r>
          </a:p>
          <a:p>
            <a:pPr lvl="1"/>
            <a:r>
              <a:rPr lang="de-DE" altLang="hu-HU" smtClean="0"/>
              <a:t>Zweite Ebene</a:t>
            </a:r>
          </a:p>
          <a:p>
            <a:pPr lvl="2"/>
            <a:r>
              <a:rPr lang="de-DE" altLang="hu-HU" smtClean="0"/>
              <a:t>Dritte Ebene</a:t>
            </a:r>
          </a:p>
          <a:p>
            <a:pPr lvl="3"/>
            <a:r>
              <a:rPr lang="de-DE" altLang="hu-HU" smtClean="0"/>
              <a:t>Vierte Ebene</a:t>
            </a:r>
          </a:p>
          <a:p>
            <a:pPr lvl="4"/>
            <a:r>
              <a:rPr lang="de-DE" altLang="hu-HU" smtClean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815975" y="6403975"/>
            <a:ext cx="6227763" cy="1905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09600" y="6403975"/>
            <a:ext cx="173038" cy="1905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fontAlgn="auto">
              <a:lnSpc>
                <a:spcPts val="800"/>
              </a:lnSpc>
              <a:spcBef>
                <a:spcPts val="0"/>
              </a:spcBef>
              <a:spcAft>
                <a:spcPts val="0"/>
              </a:spcAft>
              <a:defRPr sz="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EB76130-A7C2-429C-9889-06DEF71BC2F8}" type="slidenum">
              <a:rPr lang="de-DE"/>
              <a:pPr>
                <a:defRPr/>
              </a:pPr>
              <a:t>‹#›</a:t>
            </a:fld>
            <a:endParaRPr lang="de-DE" dirty="0"/>
          </a:p>
        </p:txBody>
      </p:sp>
      <p:pic>
        <p:nvPicPr>
          <p:cNvPr id="1030" name="eon_logo2" descr="EON_n_Ha_ppt.tif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400" y="6042025"/>
            <a:ext cx="2006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hf hdr="0" ftr="0" dt="0"/>
  <p:txStyles>
    <p:titleStyle>
      <a:lvl1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 kern="1200">
          <a:solidFill>
            <a:srgbClr val="F21C0A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2pPr>
      <a:lvl3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3pPr>
      <a:lvl4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4pPr>
      <a:lvl5pPr algn="l" rtl="0" eaLnBrk="0" fontAlgn="base" hangingPunct="0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5pPr>
      <a:lvl6pPr marL="4572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6pPr>
      <a:lvl7pPr marL="9144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7pPr>
      <a:lvl8pPr marL="13716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8pPr>
      <a:lvl9pPr marL="1828800" algn="l" rtl="0" fontAlgn="base">
        <a:lnSpc>
          <a:spcPts val="3100"/>
        </a:lnSpc>
        <a:spcBef>
          <a:spcPct val="0"/>
        </a:spcBef>
        <a:spcAft>
          <a:spcPct val="0"/>
        </a:spcAft>
        <a:defRPr sz="2500">
          <a:solidFill>
            <a:srgbClr val="F21C0A"/>
          </a:solidFill>
          <a:latin typeface="Arial" charset="0"/>
        </a:defRPr>
      </a:lvl9pPr>
    </p:titleStyle>
    <p:bodyStyle>
      <a:lvl1pPr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207963" indent="-206375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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209550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412750" indent="-201613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Clr>
          <a:srgbClr val="F21C0A"/>
        </a:buClr>
        <a:buFont typeface="Wingdings" pitchFamily="2" charset="2"/>
        <a:buChar char="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414338" algn="l" rtl="0" eaLnBrk="0" fontAlgn="base" hangingPunct="0">
        <a:lnSpc>
          <a:spcPts val="2400"/>
        </a:lnSpc>
        <a:spcBef>
          <a:spcPct val="0"/>
        </a:spcBef>
        <a:spcAft>
          <a:spcPct val="0"/>
        </a:spcAft>
        <a:buFont typeface="Arial" charset="0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617538" indent="-203200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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617538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820738" indent="-203200" algn="l" defTabSz="914400" rtl="0" eaLnBrk="1" latinLnBrk="0" hangingPunct="1">
        <a:lnSpc>
          <a:spcPts val="2400"/>
        </a:lnSpc>
        <a:spcBef>
          <a:spcPts val="0"/>
        </a:spcBef>
        <a:buClr>
          <a:srgbClr val="F21C0A"/>
        </a:buClr>
        <a:buFont typeface="Wingdings" pitchFamily="2" charset="2"/>
        <a:buChar char="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820738" indent="0" algn="l" defTabSz="914400" rtl="0" eaLnBrk="1" latinLnBrk="0" hangingPunct="1">
        <a:lnSpc>
          <a:spcPts val="2400"/>
        </a:lnSpc>
        <a:spcBef>
          <a:spcPts val="0"/>
        </a:spcBef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wmf"/><Relationship Id="rId4" Type="http://schemas.openxmlformats.org/officeDocument/2006/relationships/package" Target="../embeddings/Microsoft_Word_Document1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el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hu-HU" altLang="hu-HU" dirty="0" smtClean="0"/>
              <a:t>A </a:t>
            </a:r>
            <a:r>
              <a:rPr lang="hu-HU" altLang="hu-HU" b="1" i="1" dirty="0"/>
              <a:t>csatlakozó berendezés </a:t>
            </a:r>
            <a:r>
              <a:rPr lang="hu-HU" altLang="hu-HU" u="sng" dirty="0"/>
              <a:t>átalakítására</a:t>
            </a:r>
            <a:r>
              <a:rPr lang="hu-HU" altLang="hu-HU" dirty="0"/>
              <a:t>, és a </a:t>
            </a:r>
            <a:r>
              <a:rPr lang="hu-HU" altLang="hu-HU" b="1" i="1" dirty="0"/>
              <a:t>csatlakozási pont </a:t>
            </a:r>
            <a:r>
              <a:rPr lang="hu-HU" altLang="hu-HU" u="sng" dirty="0"/>
              <a:t>áthelyezésére</a:t>
            </a:r>
            <a:r>
              <a:rPr lang="hu-HU" altLang="hu-HU" dirty="0"/>
              <a:t> </a:t>
            </a:r>
            <a:r>
              <a:rPr lang="hu-HU" altLang="hu-HU" dirty="0" smtClean="0"/>
              <a:t>vonatkozó szabályok</a:t>
            </a:r>
            <a:r>
              <a:rPr lang="hu-HU" altLang="hu-HU" dirty="0"/>
              <a:t> </a:t>
            </a:r>
            <a:r>
              <a:rPr lang="hu-HU" altLang="hu-HU" dirty="0" smtClean="0"/>
              <a:t>értelmezése, díjfizetési szabályok</a:t>
            </a:r>
          </a:p>
        </p:txBody>
      </p:sp>
      <p:sp>
        <p:nvSpPr>
          <p:cNvPr id="3075" name="Untertitel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hu-HU" altLang="hu-HU" dirty="0"/>
          </a:p>
          <a:p>
            <a:pPr eaLnBrk="1" hangingPunct="1"/>
            <a:r>
              <a:rPr lang="hu-HU" altLang="hu-HU" dirty="0" smtClean="0"/>
              <a:t>2016-06-24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VET 119 §, </a:t>
            </a:r>
            <a:r>
              <a:rPr lang="hu-HU" dirty="0" smtClean="0"/>
              <a:t>és a </a:t>
            </a:r>
            <a:r>
              <a:rPr lang="hu-HU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Vhr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9/A § </a:t>
            </a:r>
            <a:r>
              <a:rPr lang="hu-HU" dirty="0" smtClean="0"/>
              <a:t>költségviselési szabályai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422400"/>
            <a:ext cx="7924800" cy="3662784"/>
          </a:xfrm>
        </p:spPr>
        <p:txBody>
          <a:bodyPr/>
          <a:lstStyle/>
          <a:p>
            <a:r>
              <a:rPr lang="hu-HU" dirty="0"/>
              <a:t>A csatlakozó berendezés és a csatlakozási pont átalakítása vagy áthelyezése</a:t>
            </a:r>
          </a:p>
          <a:p>
            <a:pPr>
              <a:lnSpc>
                <a:spcPct val="100000"/>
              </a:lnSpc>
            </a:pPr>
            <a:endParaRPr lang="hu-HU" sz="800" dirty="0" smtClean="0"/>
          </a:p>
          <a:p>
            <a:pPr algn="just">
              <a:lnSpc>
                <a:spcPct val="100000"/>
              </a:lnSpc>
            </a:pPr>
            <a:r>
              <a:rPr lang="hu-HU" dirty="0" smtClean="0"/>
              <a:t>Vhr</a:t>
            </a:r>
            <a:r>
              <a:rPr lang="hu-HU" dirty="0"/>
              <a:t>. 9/A. § </a:t>
            </a:r>
            <a:endParaRPr lang="hu-HU" dirty="0" smtClean="0"/>
          </a:p>
          <a:p>
            <a:pPr algn="just"/>
            <a:r>
              <a:rPr lang="hu-HU" dirty="0" smtClean="0"/>
              <a:t>(</a:t>
            </a:r>
            <a:r>
              <a:rPr lang="hu-HU" dirty="0"/>
              <a:t>2) A rendszerhasználónak … a hálózati engedélyes a </a:t>
            </a:r>
            <a:r>
              <a:rPr lang="hu-HU" b="1" dirty="0">
                <a:solidFill>
                  <a:srgbClr val="FF0000"/>
                </a:solidFill>
              </a:rPr>
              <a:t>csatlakozó berendezést</a:t>
            </a:r>
            <a:r>
              <a:rPr lang="hu-HU" dirty="0">
                <a:solidFill>
                  <a:srgbClr val="FF0000"/>
                </a:solidFill>
              </a:rPr>
              <a:t>,</a:t>
            </a:r>
            <a:r>
              <a:rPr lang="hu-HU" dirty="0"/>
              <a:t> vagy a </a:t>
            </a:r>
            <a:r>
              <a:rPr lang="hu-HU" b="1" dirty="0"/>
              <a:t>csatlakozási pontot</a:t>
            </a:r>
            <a:r>
              <a:rPr lang="hu-HU" dirty="0"/>
              <a:t> </a:t>
            </a:r>
            <a:r>
              <a:rPr lang="hu-HU" u="sng" dirty="0"/>
              <a:t>áthelyezheti</a:t>
            </a:r>
            <a:r>
              <a:rPr lang="hu-HU" dirty="0"/>
              <a:t>, vagy </a:t>
            </a:r>
            <a:r>
              <a:rPr lang="hu-HU" u="sng" dirty="0"/>
              <a:t>átalakíthatja</a:t>
            </a:r>
            <a:r>
              <a:rPr lang="hu-HU" dirty="0"/>
              <a:t>, ha …. </a:t>
            </a:r>
            <a:r>
              <a:rPr lang="hu-HU" b="1" dirty="0"/>
              <a:t>a rendszerhasználó …vállalja az átalakítással vagy az áthelyezéssel kapcsolatban felmerülő költségek</a:t>
            </a:r>
            <a:r>
              <a:rPr lang="hu-HU" dirty="0"/>
              <a:t> viselését</a:t>
            </a:r>
            <a:r>
              <a:rPr lang="hu-HU" dirty="0" smtClean="0"/>
              <a:t>.</a:t>
            </a:r>
          </a:p>
          <a:p>
            <a:pPr>
              <a:lnSpc>
                <a:spcPct val="100000"/>
              </a:lnSpc>
            </a:pPr>
            <a:endParaRPr lang="hu-HU" sz="800" i="1" dirty="0"/>
          </a:p>
          <a:p>
            <a:pPr>
              <a:lnSpc>
                <a:spcPct val="100000"/>
              </a:lnSpc>
            </a:pPr>
            <a:r>
              <a:rPr lang="hu-HU" dirty="0"/>
              <a:t>VET 119. § </a:t>
            </a:r>
            <a:endParaRPr lang="hu-HU" dirty="0" smtClean="0"/>
          </a:p>
          <a:p>
            <a:pPr algn="just"/>
            <a:r>
              <a:rPr lang="hu-HU" dirty="0" smtClean="0"/>
              <a:t>(1) A rendszerhasználónak … kérésére, … a hálózati engedélyes </a:t>
            </a:r>
            <a:r>
              <a:rPr lang="hu-HU" b="1" dirty="0" smtClean="0"/>
              <a:t>a </a:t>
            </a:r>
            <a:r>
              <a:rPr lang="hu-HU" b="1" dirty="0" smtClean="0">
                <a:solidFill>
                  <a:srgbClr val="FF0000"/>
                </a:solidFill>
              </a:rPr>
              <a:t>csatlakozó berendezést</a:t>
            </a:r>
            <a:r>
              <a:rPr lang="hu-HU" dirty="0" smtClean="0"/>
              <a:t>, vagy a </a:t>
            </a:r>
            <a:r>
              <a:rPr lang="hu-HU" b="1" dirty="0" smtClean="0"/>
              <a:t>csatlakozási pontot </a:t>
            </a:r>
            <a:r>
              <a:rPr lang="hu-HU" u="sng" dirty="0" smtClean="0"/>
              <a:t>áthelyezi</a:t>
            </a:r>
            <a:r>
              <a:rPr lang="hu-HU" dirty="0" smtClean="0"/>
              <a:t>, vagy </a:t>
            </a:r>
            <a:r>
              <a:rPr lang="hu-HU" u="sng" dirty="0" smtClean="0"/>
              <a:t>átalakítja</a:t>
            </a:r>
            <a:r>
              <a:rPr lang="hu-HU" dirty="0" smtClean="0"/>
              <a:t>, ha … </a:t>
            </a:r>
            <a:r>
              <a:rPr lang="hu-HU" dirty="0"/>
              <a:t>d) </a:t>
            </a:r>
            <a:r>
              <a:rPr lang="hu-HU" b="1" dirty="0"/>
              <a:t>a rendszerhasználó </a:t>
            </a:r>
            <a:r>
              <a:rPr lang="hu-HU" dirty="0" smtClean="0"/>
              <a:t>… </a:t>
            </a:r>
            <a:r>
              <a:rPr lang="hu-HU" b="1" dirty="0" smtClean="0"/>
              <a:t>vállalja </a:t>
            </a:r>
            <a:r>
              <a:rPr lang="hu-HU" b="1" dirty="0"/>
              <a:t>az átalakítással vagy az áthelyezéssel kapcsolatban felmerülő költségek </a:t>
            </a:r>
            <a:r>
              <a:rPr lang="hu-HU" dirty="0"/>
              <a:t>viselését</a:t>
            </a:r>
            <a:r>
              <a:rPr lang="hu-HU" dirty="0" smtClean="0"/>
              <a:t>.</a:t>
            </a:r>
          </a:p>
          <a:p>
            <a:pPr marL="1588" lvl="1" indent="0">
              <a:buNone/>
            </a:pPr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2</a:t>
            </a:fld>
            <a:endParaRPr lang="hu-HU" sz="8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526181" y="5229200"/>
            <a:ext cx="8064896" cy="707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2400"/>
              </a:lnSpc>
            </a:pPr>
            <a:r>
              <a:rPr lang="hu-HU" dirty="0" smtClean="0">
                <a:solidFill>
                  <a:srgbClr val="FF0000"/>
                </a:solidFill>
              </a:rPr>
              <a:t>A csatlakozási pont áthelyezésének, és a csatlakozó berendezés átalakításának a </a:t>
            </a:r>
            <a:r>
              <a:rPr lang="hu-HU" dirty="0">
                <a:solidFill>
                  <a:srgbClr val="FF0000"/>
                </a:solidFill>
              </a:rPr>
              <a:t>költségét (100</a:t>
            </a:r>
            <a:r>
              <a:rPr lang="hu-HU" dirty="0" smtClean="0">
                <a:solidFill>
                  <a:srgbClr val="FF0000"/>
                </a:solidFill>
              </a:rPr>
              <a:t>%) az igénylőnek kell viselnie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457994"/>
          </a:xfrm>
        </p:spPr>
        <p:txBody>
          <a:bodyPr/>
          <a:lstStyle/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MEKH 7/2014 </a:t>
            </a:r>
            <a:r>
              <a:rPr lang="hu-HU" dirty="0" smtClean="0"/>
              <a:t>csatlakozási rendelet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u-HU" dirty="0" smtClean="0"/>
              <a:t>szabályai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268760"/>
            <a:ext cx="7924800" cy="3816424"/>
          </a:xfrm>
        </p:spPr>
        <p:txBody>
          <a:bodyPr/>
          <a:lstStyle/>
          <a:p>
            <a:pPr marL="1588" lvl="1" indent="0">
              <a:buNone/>
            </a:pPr>
            <a:r>
              <a:rPr lang="hu-HU" dirty="0"/>
              <a:t>A rendelet hatálya</a:t>
            </a:r>
          </a:p>
          <a:p>
            <a:pPr marL="1588" lvl="1" indent="0">
              <a:buNone/>
            </a:pPr>
            <a:r>
              <a:rPr lang="hu-HU" dirty="0"/>
              <a:t>1. § </a:t>
            </a:r>
            <a:r>
              <a:rPr lang="hu-HU" dirty="0" smtClean="0"/>
              <a:t>(</a:t>
            </a:r>
            <a:r>
              <a:rPr lang="hu-HU" dirty="0"/>
              <a:t>2) E</a:t>
            </a:r>
            <a:r>
              <a:rPr lang="hu-HU" b="1" dirty="0"/>
              <a:t> rendelet hatálya nem terjed ki</a:t>
            </a:r>
            <a:r>
              <a:rPr lang="hu-HU" dirty="0"/>
              <a:t> a villamos energiáról szóló törvény (a továbbiakban: </a:t>
            </a:r>
            <a:r>
              <a:rPr lang="hu-HU" b="1" dirty="0"/>
              <a:t>VET) 119. §</a:t>
            </a:r>
            <a:r>
              <a:rPr lang="hu-HU" b="1" dirty="0" err="1"/>
              <a:t>-ában</a:t>
            </a:r>
            <a:r>
              <a:rPr lang="hu-HU" b="1" dirty="0"/>
              <a:t> és a Vhr. 9/A. §</a:t>
            </a:r>
            <a:r>
              <a:rPr lang="hu-HU" b="1" dirty="0" err="1"/>
              <a:t>-ában</a:t>
            </a:r>
            <a:r>
              <a:rPr lang="hu-HU" b="1" dirty="0"/>
              <a:t> szabályozott áthelyezésre és átalakításra</a:t>
            </a:r>
            <a:r>
              <a:rPr lang="hu-HU" dirty="0"/>
              <a:t>.</a:t>
            </a:r>
          </a:p>
          <a:p>
            <a:pPr marL="1588" lvl="1" indent="0">
              <a:lnSpc>
                <a:spcPct val="100000"/>
              </a:lnSpc>
              <a:buNone/>
            </a:pPr>
            <a:endParaRPr lang="hu-HU" sz="800" dirty="0" smtClean="0"/>
          </a:p>
          <a:p>
            <a:pPr marL="1588" lvl="1" indent="0">
              <a:lnSpc>
                <a:spcPct val="100000"/>
              </a:lnSpc>
              <a:buNone/>
            </a:pPr>
            <a:r>
              <a:rPr lang="hu-HU" dirty="0"/>
              <a:t>A </a:t>
            </a:r>
            <a:r>
              <a:rPr lang="hu-HU" dirty="0" smtClean="0"/>
              <a:t>csatlakozási </a:t>
            </a:r>
            <a:r>
              <a:rPr lang="hu-HU" dirty="0"/>
              <a:t>díjak </a:t>
            </a:r>
            <a:r>
              <a:rPr lang="hu-HU" dirty="0" smtClean="0"/>
              <a:t>alkalmazásának </a:t>
            </a:r>
            <a:r>
              <a:rPr lang="hu-HU" dirty="0"/>
              <a:t>egyéb </a:t>
            </a:r>
            <a:r>
              <a:rPr lang="hu-HU" dirty="0" smtClean="0"/>
              <a:t>szabályai</a:t>
            </a:r>
          </a:p>
          <a:p>
            <a:pPr algn="just"/>
            <a:r>
              <a:rPr lang="hu-HU" dirty="0"/>
              <a:t>15. § (1) Ha a </a:t>
            </a:r>
            <a:r>
              <a:rPr lang="hu-HU" dirty="0" smtClean="0"/>
              <a:t>… csatlakozást </a:t>
            </a:r>
            <a:r>
              <a:rPr lang="hu-HU" dirty="0"/>
              <a:t>igénylő felhasználó </a:t>
            </a:r>
            <a:r>
              <a:rPr lang="hu-HU" b="1" dirty="0"/>
              <a:t>a legkisebb költség elvének megfelelő </a:t>
            </a:r>
            <a:r>
              <a:rPr lang="hu-HU" b="1" dirty="0" smtClean="0"/>
              <a:t>… </a:t>
            </a:r>
            <a:r>
              <a:rPr lang="hu-HU" b="1" dirty="0"/>
              <a:t>csatlakozáshoz képest</a:t>
            </a:r>
            <a:r>
              <a:rPr lang="hu-HU" dirty="0"/>
              <a:t> az </a:t>
            </a:r>
            <a:r>
              <a:rPr lang="hu-HU" dirty="0" smtClean="0"/>
              <a:t>igényelt … b</a:t>
            </a:r>
            <a:r>
              <a:rPr lang="hu-HU" dirty="0"/>
              <a:t>) műszaki megoldás, </a:t>
            </a:r>
            <a:r>
              <a:rPr lang="hu-HU" dirty="0" smtClean="0"/>
              <a:t>… miatt </a:t>
            </a:r>
            <a:r>
              <a:rPr lang="hu-HU" dirty="0"/>
              <a:t>csak magasabb költséggel megvalósítható csatlakozást kér, </a:t>
            </a:r>
            <a:r>
              <a:rPr lang="hu-HU" dirty="0" smtClean="0"/>
              <a:t>akkor … csatlakozási </a:t>
            </a:r>
            <a:r>
              <a:rPr lang="hu-HU" dirty="0"/>
              <a:t>díjakon felül </a:t>
            </a:r>
            <a:r>
              <a:rPr lang="hu-HU" dirty="0" smtClean="0"/>
              <a:t>… </a:t>
            </a:r>
            <a:r>
              <a:rPr lang="hu-HU" b="1" dirty="0" smtClean="0"/>
              <a:t>különbség </a:t>
            </a:r>
            <a:r>
              <a:rPr lang="hu-HU" b="1" dirty="0"/>
              <a:t>70%-át is megfizeti</a:t>
            </a:r>
            <a:r>
              <a:rPr lang="hu-HU" dirty="0"/>
              <a:t>.</a:t>
            </a:r>
          </a:p>
          <a:p>
            <a:pPr marL="1588" lvl="1" indent="0">
              <a:buNone/>
            </a:pPr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3</a:t>
            </a:fld>
            <a:endParaRPr lang="hu-HU" sz="8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542354" y="4293096"/>
            <a:ext cx="8064896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ts val="2400"/>
              </a:lnSpc>
            </a:pPr>
            <a:r>
              <a:rPr lang="hu-HU" dirty="0" smtClean="0">
                <a:solidFill>
                  <a:srgbClr val="FF0000"/>
                </a:solidFill>
              </a:rPr>
              <a:t>Ha a rendelkezésre álló teljesítményt igénylő felhasználók az igénybejelentésben drágábban megvalósítható műszaki megoldást is igényelnek, akkor a meglévő cs</a:t>
            </a:r>
            <a:r>
              <a:rPr lang="hu-H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atlakozó átalakítás </a:t>
            </a:r>
            <a:r>
              <a:rPr lang="hu-HU" dirty="0" smtClean="0">
                <a:solidFill>
                  <a:srgbClr val="FF0000"/>
                </a:solidFill>
              </a:rPr>
              <a:t>és </a:t>
            </a:r>
            <a:r>
              <a:rPr lang="hu-H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csatlakozási pont áthelyezés</a:t>
            </a:r>
            <a:r>
              <a:rPr lang="hu-HU" dirty="0" smtClean="0">
                <a:solidFill>
                  <a:srgbClr val="FF0000"/>
                </a:solidFill>
              </a:rPr>
              <a:t> esetén a költségek 100%-a, egyéb műszaki igényeknél a többletköltségek 70%-a is őket terheli.    </a:t>
            </a:r>
          </a:p>
        </p:txBody>
      </p:sp>
    </p:spTree>
    <p:extLst>
      <p:ext uri="{BB962C8B-B14F-4D97-AF65-F5344CB8AC3E}">
        <p14:creationId xmlns:p14="http://schemas.microsoft.com/office/powerpoint/2010/main" val="4264779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457994"/>
          </a:xfrm>
        </p:spPr>
        <p:txBody>
          <a:bodyPr/>
          <a:lstStyle/>
          <a:p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Légvezetékes </a:t>
            </a:r>
            <a:r>
              <a:rPr lang="hu-HU" dirty="0" smtClean="0"/>
              <a:t>csatlakozó helyett </a:t>
            </a:r>
            <a:r>
              <a:rPr lang="hu-H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kábeles </a:t>
            </a:r>
            <a:r>
              <a:rPr lang="hu-HU" dirty="0" smtClean="0"/>
              <a:t>csatlakozó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268760"/>
            <a:ext cx="7924800" cy="3816424"/>
          </a:xfrm>
        </p:spPr>
        <p:txBody>
          <a:bodyPr/>
          <a:lstStyle/>
          <a:p>
            <a:pPr marL="1588" lvl="1" indent="0">
              <a:buNone/>
            </a:pPr>
            <a:endParaRPr lang="hu-HU" dirty="0"/>
          </a:p>
          <a:p>
            <a:pPr marL="1588" lvl="1" indent="0">
              <a:buNone/>
            </a:pPr>
            <a:endParaRPr lang="hu-HU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4</a:t>
            </a:fld>
            <a:endParaRPr lang="hu-HU" sz="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961" y="1196752"/>
            <a:ext cx="6840760" cy="428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1043608" y="5661248"/>
            <a:ext cx="5976664" cy="7386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hu-H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</a:t>
            </a:r>
            <a:r>
              <a:rPr lang="hu-HU" sz="1400" dirty="0" smtClean="0">
                <a:solidFill>
                  <a:srgbClr val="FF0000"/>
                </a:solidFill>
              </a:rPr>
              <a:t>csatlakozók</a:t>
            </a:r>
            <a:r>
              <a:rPr lang="hu-H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átalakítási igényét </a:t>
            </a:r>
            <a:r>
              <a:rPr lang="hu-HU" sz="1400" dirty="0" smtClean="0">
                <a:solidFill>
                  <a:srgbClr val="FF0000"/>
                </a:solidFill>
              </a:rPr>
              <a:t>csak </a:t>
            </a:r>
            <a:r>
              <a:rPr lang="hu-HU" sz="1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teljes költségvállalás mellett </a:t>
            </a:r>
            <a:r>
              <a:rPr lang="hu-HU" sz="1400" dirty="0" smtClean="0">
                <a:solidFill>
                  <a:srgbClr val="FF0000"/>
                </a:solidFill>
              </a:rPr>
              <a:t>teljesítjük, függetlenül attól, hogy egyidejűleg adtak-e be többletteljesítmény igényt, vagy sem. </a:t>
            </a:r>
          </a:p>
        </p:txBody>
      </p:sp>
    </p:spTree>
    <p:extLst>
      <p:ext uri="{BB962C8B-B14F-4D97-AF65-F5344CB8AC3E}">
        <p14:creationId xmlns:p14="http://schemas.microsoft.com/office/powerpoint/2010/main" val="11595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666750"/>
            <a:ext cx="7924800" cy="457994"/>
          </a:xfrm>
        </p:spPr>
        <p:txBody>
          <a:bodyPr/>
          <a:lstStyle/>
          <a:p>
            <a:r>
              <a:rPr lang="hu-HU" dirty="0" smtClean="0"/>
              <a:t>Példák a gyakorlatból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11560" y="1196752"/>
            <a:ext cx="8138864" cy="5112568"/>
          </a:xfrm>
        </p:spPr>
        <p:txBody>
          <a:bodyPr/>
          <a:lstStyle/>
          <a:p>
            <a:pPr marL="1588" lvl="1" indent="0" algn="just">
              <a:buNone/>
            </a:pPr>
            <a:r>
              <a:rPr lang="hu-H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Új felhasználó </a:t>
            </a:r>
            <a:r>
              <a:rPr lang="hu-HU" sz="1600" dirty="0" smtClean="0"/>
              <a:t>(még nincsen csatlakozója) bekapcsolást kér </a:t>
            </a:r>
            <a:r>
              <a:rPr lang="hu-HU" sz="1600" dirty="0"/>
              <a:t>földkábeles csatlakozóval </a:t>
            </a:r>
            <a:r>
              <a:rPr lang="hu-HU" sz="1600" dirty="0" smtClean="0"/>
              <a:t>egy meglévő légvezetékes közcélú hálózatról. </a:t>
            </a:r>
            <a:endParaRPr lang="hu-HU" sz="1600" dirty="0"/>
          </a:p>
          <a:p>
            <a:pPr marL="1588" lvl="1" indent="0" algn="just"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Földkábeles csatlakozóvezeték díjtételt fizet</a:t>
            </a:r>
            <a:r>
              <a:rPr lang="hu-HU" dirty="0" smtClean="0">
                <a:solidFill>
                  <a:srgbClr val="FF0000"/>
                </a:solidFill>
                <a:sym typeface="Wingdings" panose="05000000000000000000" pitchFamily="2" charset="2"/>
              </a:rPr>
              <a:t>. </a:t>
            </a:r>
          </a:p>
          <a:p>
            <a:pPr marL="1588" lvl="1" indent="0" algn="just">
              <a:lnSpc>
                <a:spcPct val="100000"/>
              </a:lnSpc>
              <a:buNone/>
            </a:pPr>
            <a:endParaRPr lang="hu-HU" sz="800" dirty="0" smtClean="0"/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felhasználó </a:t>
            </a:r>
            <a:r>
              <a:rPr lang="hu-HU" sz="1600" dirty="0" smtClean="0"/>
              <a:t>(már van légvezetékes csatlakozója) többletteljesítmény igényt nyújt be. Az igénybejelentőn a  regisztrált szerelő nyilatkozik, hogy a meglévő csatlakozót a méretezés eredményeként cserélni szükséges. (Nem kérnek földkábelt).</a:t>
            </a:r>
          </a:p>
          <a:p>
            <a:pPr lvl="1" algn="just">
              <a:buFont typeface="Wingdings"/>
              <a:buChar char="à"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A csatlakozási alapdíj a vezetékcsere költségét fedezi, csatlakozóvezeték díjat az igénylő nem fizet. EON költségen a légvezetéki csatlakozó átépítésre kerül. </a:t>
            </a:r>
          </a:p>
          <a:p>
            <a:pPr marL="1588" lvl="1" indent="0" algn="just">
              <a:lnSpc>
                <a:spcPct val="100000"/>
              </a:lnSpc>
              <a:buNone/>
            </a:pPr>
            <a:endParaRPr lang="hu-HU" sz="800" dirty="0" smtClean="0"/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felhasználó </a:t>
            </a:r>
            <a:r>
              <a:rPr lang="hu-HU" sz="1600" dirty="0"/>
              <a:t>(már van légvezetékes csatlakozója) többletteljesítmény igényt nyújt </a:t>
            </a:r>
            <a:r>
              <a:rPr lang="hu-HU" sz="1600" dirty="0" smtClean="0"/>
              <a:t>be </a:t>
            </a:r>
            <a:r>
              <a:rPr lang="hu-HU" sz="1600" dirty="0"/>
              <a:t>földkábeles </a:t>
            </a:r>
            <a:r>
              <a:rPr lang="hu-HU" sz="1600" dirty="0" smtClean="0"/>
              <a:t>csatlakozóval. Regisztrált szerelő nyilatkozik, hogy a méretezés alapján a meglévő csatlakozó vezeték keresztmetszetét növelni kell.</a:t>
            </a:r>
          </a:p>
          <a:p>
            <a:pPr marL="1588" lvl="1" indent="0" algn="just"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Függetlenül attól, hogy a légvezetékes csatlakozót a villamos méretezés miatt mindenképpen cserélni kellene, a kábelesre való áttérési igény miatt a földkábeles csatlakozó kiépítés teljes költségét (100%) az ügyfélnek kell fizetnie.</a:t>
            </a:r>
          </a:p>
          <a:p>
            <a:pPr marL="1588" lvl="1" indent="0" algn="just">
              <a:lnSpc>
                <a:spcPct val="100000"/>
              </a:lnSpc>
              <a:buNone/>
            </a:pPr>
            <a:endParaRPr lang="hu-HU" sz="800" dirty="0">
              <a:solidFill>
                <a:srgbClr val="FF0000"/>
              </a:solidFill>
              <a:sym typeface="Wingdings" panose="05000000000000000000" pitchFamily="2" charset="2"/>
            </a:endParaRPr>
          </a:p>
          <a:p>
            <a:pPr marL="1588" lvl="1" indent="0" algn="just">
              <a:lnSpc>
                <a:spcPct val="100000"/>
              </a:lnSpc>
              <a:buNone/>
            </a:pPr>
            <a:r>
              <a:rPr lang="hu-HU" dirty="0" smtClean="0">
                <a:solidFill>
                  <a:srgbClr val="FF0000"/>
                </a:solidFill>
                <a:sym typeface="Wingdings" panose="05000000000000000000" pitchFamily="2" charset="2"/>
              </a:rPr>
              <a:t> </a:t>
            </a:r>
            <a:r>
              <a:rPr lang="hu-H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Meglévő felhasználó </a:t>
            </a:r>
            <a:r>
              <a:rPr lang="hu-HU" sz="1600" dirty="0"/>
              <a:t>(már van légvezetékes csatlakozója</a:t>
            </a:r>
            <a:r>
              <a:rPr lang="hu-HU" sz="1600" dirty="0" smtClean="0"/>
              <a:t>) a csatlakozója földkábelesre történő átépítését kéri (teljesítmény többlet igénye nincsen)</a:t>
            </a:r>
          </a:p>
          <a:p>
            <a:pPr marL="1588" lvl="1" indent="0" algn="just">
              <a:buNone/>
            </a:pPr>
            <a:r>
              <a:rPr lang="hu-HU" sz="1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A teljes átépítés költségét (100%) viselnie kell. </a:t>
            </a:r>
            <a:endParaRPr lang="hu-HU" sz="1600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5</a:t>
            </a:fld>
            <a:endParaRPr lang="hu-HU" sz="800" dirty="0"/>
          </a:p>
        </p:txBody>
      </p:sp>
    </p:spTree>
    <p:extLst>
      <p:ext uri="{BB962C8B-B14F-4D97-AF65-F5344CB8AC3E}">
        <p14:creationId xmlns:p14="http://schemas.microsoft.com/office/powerpoint/2010/main" val="3265349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11560" y="2420888"/>
            <a:ext cx="7924800" cy="457994"/>
          </a:xfrm>
        </p:spPr>
        <p:txBody>
          <a:bodyPr/>
          <a:lstStyle/>
          <a:p>
            <a:pPr algn="ctr"/>
            <a:r>
              <a:rPr lang="hu-HU" dirty="0" smtClean="0"/>
              <a:t>Back </a:t>
            </a:r>
            <a:r>
              <a:rPr lang="hu-HU" dirty="0" err="1" smtClean="0"/>
              <a:t>up</a:t>
            </a:r>
            <a:endParaRPr lang="hu-HU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3140968"/>
            <a:ext cx="5184576" cy="576064"/>
          </a:xfrm>
        </p:spPr>
        <p:txBody>
          <a:bodyPr/>
          <a:lstStyle/>
          <a:p>
            <a:pPr marL="1588" lvl="1" indent="0" algn="just">
              <a:buNone/>
            </a:pPr>
            <a:r>
              <a:rPr lang="hu-HU" sz="1600" dirty="0" smtClean="0"/>
              <a:t>Jogszabályi kigyűjtés a csatlakozókkal kapcsolatos szabályokról</a:t>
            </a:r>
            <a:endParaRPr lang="hu-HU" sz="1600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4294967295"/>
          </p:nvPr>
        </p:nvSpPr>
        <p:spPr>
          <a:xfrm>
            <a:off x="609600" y="6403340"/>
            <a:ext cx="173037" cy="190500"/>
          </a:xfrm>
          <a:prstGeom prst="rect">
            <a:avLst/>
          </a:prstGeom>
        </p:spPr>
        <p:txBody>
          <a:bodyPr/>
          <a:lstStyle/>
          <a:p>
            <a:fld id="{9B749DBC-5EFD-468C-9F9F-C80FB4A03599}" type="slidenum">
              <a:rPr lang="hu-HU" sz="800" smtClean="0"/>
              <a:pPr/>
              <a:t>6</a:t>
            </a:fld>
            <a:endParaRPr lang="hu-HU" sz="800" dirty="0"/>
          </a:p>
        </p:txBody>
      </p:sp>
      <p:sp>
        <p:nvSpPr>
          <p:cNvPr id="5" name="Jobbra nyíl 4"/>
          <p:cNvSpPr/>
          <p:nvPr/>
        </p:nvSpPr>
        <p:spPr>
          <a:xfrm>
            <a:off x="6300192" y="3068960"/>
            <a:ext cx="978408" cy="484632"/>
          </a:xfrm>
          <a:prstGeom prst="rightArrow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 dirty="0" err="1" smtClean="0">
              <a:solidFill>
                <a:srgbClr val="000000"/>
              </a:solidFill>
            </a:endParaRPr>
          </a:p>
        </p:txBody>
      </p:sp>
      <p:graphicFrame>
        <p:nvGraphicFramePr>
          <p:cNvPr id="6" name="Objektum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8355110"/>
              </p:ext>
            </p:extLst>
          </p:nvPr>
        </p:nvGraphicFramePr>
        <p:xfrm>
          <a:off x="7596336" y="3038353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Document" showAsIcon="1" r:id="rId4" imgW="914400" imgH="771480" progId="Word.Document.12">
                  <p:embed/>
                </p:oleObj>
              </mc:Choice>
              <mc:Fallback>
                <p:oleObj name="Document" showAsIcon="1" r:id="rId4" imgW="914400" imgH="77148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96336" y="3038353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186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ERSION" val="6.0"/>
  <p:tag name="BASIS" val="EONVorlage"/>
</p:tagLst>
</file>

<file path=ppt/theme/theme1.xml><?xml version="1.0" encoding="utf-8"?>
<a:theme xmlns:a="http://schemas.openxmlformats.org/drawingml/2006/main" name="EON_Halozat">
  <a:themeElements>
    <a:clrScheme name="EON_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B80026"/>
      </a:accent1>
      <a:accent2>
        <a:srgbClr val="F21C0A"/>
      </a:accent2>
      <a:accent3>
        <a:srgbClr val="F6756A"/>
      </a:accent3>
      <a:accent4>
        <a:srgbClr val="FFB4A0"/>
      </a:accent4>
      <a:accent5>
        <a:srgbClr val="CD5F0A"/>
      </a:accent5>
      <a:accent6>
        <a:srgbClr val="E47D00"/>
      </a:accent6>
      <a:hlink>
        <a:srgbClr val="F21C0A"/>
      </a:hlink>
      <a:folHlink>
        <a:srgbClr val="F6756A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BCBCBC"/>
        </a:solidFill>
        <a:ln>
          <a:solidFill>
            <a:srgbClr val="BCBCBC"/>
          </a:solidFill>
        </a:ln>
      </a:spPr>
      <a:bodyPr rtlCol="0" anchor="ctr"/>
      <a:lstStyle>
        <a:defPPr algn="ctr">
          <a:defRPr dirty="0" err="1" smtClean="0">
            <a:solidFill>
              <a:srgbClr val="000000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ts val="2400"/>
          </a:lnSpc>
          <a:defRPr dirty="0" err="1" smtClean="0"/>
        </a:defPPr>
      </a:lstStyle>
    </a:txDef>
  </a:objectDefaults>
  <a:extraClrSchemeLst>
    <a:extraClrScheme>
      <a:clrScheme name="EON_Halozat 1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80026"/>
        </a:accent1>
        <a:accent2>
          <a:srgbClr val="F21C0A"/>
        </a:accent2>
        <a:accent3>
          <a:srgbClr val="FFFFFF"/>
        </a:accent3>
        <a:accent4>
          <a:srgbClr val="000000"/>
        </a:accent4>
        <a:accent5>
          <a:srgbClr val="D8AAAC"/>
        </a:accent5>
        <a:accent6>
          <a:srgbClr val="DB1808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D5F0A"/>
        </a:accent1>
        <a:accent2>
          <a:srgbClr val="E47D00"/>
        </a:accent2>
        <a:accent3>
          <a:srgbClr val="FFFFFF"/>
        </a:accent3>
        <a:accent4>
          <a:srgbClr val="000000"/>
        </a:accent4>
        <a:accent5>
          <a:srgbClr val="E3B6AA"/>
        </a:accent5>
        <a:accent6>
          <a:srgbClr val="CF7100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8C0855"/>
        </a:accent1>
        <a:accent2>
          <a:srgbClr val="B01B65"/>
        </a:accent2>
        <a:accent3>
          <a:srgbClr val="FFFFFF"/>
        </a:accent3>
        <a:accent4>
          <a:srgbClr val="000000"/>
        </a:accent4>
        <a:accent5>
          <a:srgbClr val="C5AAB4"/>
        </a:accent5>
        <a:accent6>
          <a:srgbClr val="9F175B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673376"/>
        </a:accent1>
        <a:accent2>
          <a:srgbClr val="7C5A9F"/>
        </a:accent2>
        <a:accent3>
          <a:srgbClr val="FFFFFF"/>
        </a:accent3>
        <a:accent4>
          <a:srgbClr val="000000"/>
        </a:accent4>
        <a:accent5>
          <a:srgbClr val="B8ADBD"/>
        </a:accent5>
        <a:accent6>
          <a:srgbClr val="705190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5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225087"/>
        </a:accent1>
        <a:accent2>
          <a:srgbClr val="2872A3"/>
        </a:accent2>
        <a:accent3>
          <a:srgbClr val="FFFFFF"/>
        </a:accent3>
        <a:accent4>
          <a:srgbClr val="000000"/>
        </a:accent4>
        <a:accent5>
          <a:srgbClr val="ABB3C3"/>
        </a:accent5>
        <a:accent6>
          <a:srgbClr val="236793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6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1E7A67"/>
        </a:accent1>
        <a:accent2>
          <a:srgbClr val="3AA48D"/>
        </a:accent2>
        <a:accent3>
          <a:srgbClr val="FFFFFF"/>
        </a:accent3>
        <a:accent4>
          <a:srgbClr val="000000"/>
        </a:accent4>
        <a:accent5>
          <a:srgbClr val="ABBEB8"/>
        </a:accent5>
        <a:accent6>
          <a:srgbClr val="34947F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748120"/>
        </a:accent1>
        <a:accent2>
          <a:srgbClr val="A3A545"/>
        </a:accent2>
        <a:accent3>
          <a:srgbClr val="FFFFFF"/>
        </a:accent3>
        <a:accent4>
          <a:srgbClr val="000000"/>
        </a:accent4>
        <a:accent5>
          <a:srgbClr val="BCC1AB"/>
        </a:accent5>
        <a:accent6>
          <a:srgbClr val="93953E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ON_Halozat 8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80026"/>
        </a:accent1>
        <a:accent2>
          <a:srgbClr val="F21C0A"/>
        </a:accent2>
        <a:accent3>
          <a:srgbClr val="FFFFFF"/>
        </a:accent3>
        <a:accent4>
          <a:srgbClr val="000000"/>
        </a:accent4>
        <a:accent5>
          <a:srgbClr val="D8AAAC"/>
        </a:accent5>
        <a:accent6>
          <a:srgbClr val="DB1808"/>
        </a:accent6>
        <a:hlink>
          <a:srgbClr val="F21C0A"/>
        </a:hlink>
        <a:folHlink>
          <a:srgbClr val="F6756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EON_Halozat</Template>
  <TotalTime>0</TotalTime>
  <Words>524</Words>
  <Application>Microsoft Office PowerPoint</Application>
  <PresentationFormat>Diavetítés a képernyőre (4:3 oldalarány)</PresentationFormat>
  <Paragraphs>45</Paragraphs>
  <Slides>6</Slides>
  <Notes>5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8" baseType="lpstr">
      <vt:lpstr>EON_Halozat</vt:lpstr>
      <vt:lpstr>Microsoft Word Document</vt:lpstr>
      <vt:lpstr>A csatlakozó berendezés átalakítására, és a csatlakozási pont áthelyezésére vonatkozó szabályok értelmezése, díjfizetési szabályok</vt:lpstr>
      <vt:lpstr>A VET 119 §, és a Vhr 9/A § költségviselési szabályai</vt:lpstr>
      <vt:lpstr>MEKH 7/2014 csatlakozási rendelet szabályai</vt:lpstr>
      <vt:lpstr>Légvezetékes csatlakozó helyett kábeles csatlakozó</vt:lpstr>
      <vt:lpstr>Példák a gyakorlatból</vt:lpstr>
      <vt:lpstr>Back up</vt:lpstr>
    </vt:vector>
  </TitlesOfParts>
  <Company>E.ON IS GmbH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e11400</dc:creator>
  <dc:description>Version 6.0 ; Stand: 2012-08-13</dc:description>
  <cp:lastModifiedBy>T9128</cp:lastModifiedBy>
  <cp:revision>22</cp:revision>
  <dcterms:created xsi:type="dcterms:W3CDTF">2012-08-22T13:17:17Z</dcterms:created>
  <dcterms:modified xsi:type="dcterms:W3CDTF">2016-06-28T07:03:22Z</dcterms:modified>
</cp:coreProperties>
</file>